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4" d="100"/>
          <a:sy n="84" d="100"/>
        </p:scale>
        <p:origin x="1380" y="6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78727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347824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43090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Khin Sabal Thant</a:t>
            </a:r>
          </a:p>
          <a:p>
            <a:r>
              <a:rPr lang="en-US" dirty="0">
                <a:solidFill>
                  <a:schemeClr val="bg2"/>
                </a:solidFill>
                <a:latin typeface="Abadi" panose="020B0604020104020204" pitchFamily="34" charset="0"/>
                <a:ea typeface="SF Pro" pitchFamily="2" charset="0"/>
                <a:cs typeface="SF Pro" pitchFamily="2" charset="0"/>
              </a:rPr>
              <a:t>30/January/2024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342900" indent="-342900">
              <a:buFont typeface="+mj-lt"/>
              <a:buAutoNum type="arabicPeriod"/>
            </a:pPr>
            <a:r>
              <a:rPr lang="en-US" sz="2000" dirty="0">
                <a:solidFill>
                  <a:schemeClr val="accent3">
                    <a:lumMod val="25000"/>
                  </a:schemeClr>
                </a:solidFill>
              </a:rPr>
              <a:t>Perform exploratory data analysis and determine the training labels</a:t>
            </a:r>
          </a:p>
          <a:p>
            <a:pPr marL="342900" indent="-342900">
              <a:buFont typeface="+mj-lt"/>
              <a:buAutoNum type="arabicPeriod"/>
            </a:pPr>
            <a:r>
              <a:rPr lang="en-US" sz="2000" dirty="0">
                <a:solidFill>
                  <a:schemeClr val="accent3">
                    <a:lumMod val="25000"/>
                  </a:schemeClr>
                </a:solidFill>
              </a:rPr>
              <a:t>Calculate the number of launches on each site, and the number and occurrence of each orbits</a:t>
            </a:r>
          </a:p>
          <a:p>
            <a:pPr marL="342900" indent="-342900">
              <a:buFont typeface="+mj-lt"/>
              <a:buAutoNum type="arabicPeriod" startAt="3"/>
            </a:pPr>
            <a:r>
              <a:rPr lang="en-US" sz="2000" dirty="0">
                <a:solidFill>
                  <a:schemeClr val="accent3">
                    <a:lumMod val="25000"/>
                  </a:schemeClr>
                </a:solidFill>
              </a:rPr>
              <a:t>Calculate the number and </a:t>
            </a:r>
            <a:r>
              <a:rPr lang="en-US" sz="2000" dirty="0" err="1">
                <a:solidFill>
                  <a:schemeClr val="accent3">
                    <a:lumMod val="25000"/>
                  </a:schemeClr>
                </a:solidFill>
              </a:rPr>
              <a:t>occurence</a:t>
            </a:r>
            <a:r>
              <a:rPr lang="en-US" sz="2000" dirty="0">
                <a:solidFill>
                  <a:schemeClr val="accent3">
                    <a:lumMod val="25000"/>
                  </a:schemeClr>
                </a:solidFill>
              </a:rPr>
              <a:t> of mission outcome of the orbits, then get bad outcome data</a:t>
            </a:r>
          </a:p>
          <a:p>
            <a:pPr marL="342900" indent="-342900">
              <a:buFont typeface="+mj-lt"/>
              <a:buAutoNum type="arabicPeriod" startAt="3"/>
            </a:pPr>
            <a:r>
              <a:rPr lang="en-US" sz="2000" dirty="0">
                <a:solidFill>
                  <a:schemeClr val="accent3">
                    <a:lumMod val="25000"/>
                  </a:schemeClr>
                </a:solidFill>
              </a:rPr>
              <a:t>We created landing outcome label from outcome column</a:t>
            </a:r>
          </a:p>
          <a:p>
            <a:pPr marL="0" indent="0">
              <a:buNone/>
            </a:pPr>
            <a:endParaRPr lang="en-SG" sz="1600" dirty="0"/>
          </a:p>
          <a:p>
            <a:r>
              <a:rPr lang="en-US" sz="2000" dirty="0"/>
              <a:t>The link to the notebook is</a:t>
            </a:r>
          </a:p>
          <a:p>
            <a:pPr marL="457200" lvl="1" indent="0">
              <a:buNone/>
            </a:pPr>
            <a:r>
              <a:rPr lang="en-SG" sz="1600" dirty="0">
                <a:solidFill>
                  <a:srgbClr val="0070C0"/>
                </a:solidFill>
              </a:rPr>
              <a:t>https://github.com/JasmineThant/IBM-Data-Science-Capstone/blob/main/3.Data%20Wrangling.ipynb</a:t>
            </a:r>
          </a:p>
          <a:p>
            <a:endParaRPr lang="en-US" sz="1600" dirty="0"/>
          </a:p>
          <a:p>
            <a:endParaRPr lang="en-US" sz="1600" dirty="0"/>
          </a:p>
          <a:p>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6D60ED82-DF72-1DAC-2F6A-29D07BF05CB7}"/>
              </a:ext>
            </a:extLst>
          </p:cNvPr>
          <p:cNvPicPr>
            <a:picLocks noChangeAspect="1"/>
          </p:cNvPicPr>
          <p:nvPr/>
        </p:nvPicPr>
        <p:blipFill>
          <a:blip r:embed="rId3"/>
          <a:stretch>
            <a:fillRect/>
          </a:stretch>
        </p:blipFill>
        <p:spPr>
          <a:xfrm>
            <a:off x="6436709" y="3958110"/>
            <a:ext cx="3649663" cy="289989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2000" dirty="0">
                <a:solidFill>
                  <a:schemeClr val="accent3">
                    <a:lumMod val="25000"/>
                  </a:schemeClr>
                </a:solidFill>
              </a:rPr>
              <a:t>Explore the data by visualizing the relationship between flight number and launch Site, payload and launch site, success rate of each orbit type, flight number and orbit type, the launch success yearly trend.</a:t>
            </a:r>
          </a:p>
          <a:p>
            <a:pPr marL="342900" indent="-342900">
              <a:buFont typeface="+mj-lt"/>
              <a:buAutoNum type="arabicPeriod"/>
            </a:pPr>
            <a:endParaRPr lang="en-US" sz="2000" dirty="0">
              <a:solidFill>
                <a:schemeClr val="accent3">
                  <a:lumMod val="25000"/>
                </a:schemeClr>
              </a:solidFill>
            </a:endParaRPr>
          </a:p>
          <a:p>
            <a:r>
              <a:rPr lang="en-US" sz="2000" dirty="0"/>
              <a:t>The link to the notebook is</a:t>
            </a:r>
          </a:p>
          <a:p>
            <a:pPr marL="457200" lvl="1" indent="0">
              <a:buNone/>
            </a:pPr>
            <a:r>
              <a:rPr lang="en-SG" sz="1600" dirty="0">
                <a:solidFill>
                  <a:srgbClr val="0070C0"/>
                </a:solidFill>
              </a:rPr>
              <a:t>https://github.com/JasmineThant/IBM-Data-Science-Capstone/blob/main/5.%20EDA%20with%20Visualization.ipynb</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5202FCC4-5672-F5D1-4069-943FCA6D5F67}"/>
              </a:ext>
            </a:extLst>
          </p:cNvPr>
          <p:cNvPicPr>
            <a:picLocks noChangeAspect="1"/>
          </p:cNvPicPr>
          <p:nvPr/>
        </p:nvPicPr>
        <p:blipFill>
          <a:blip r:embed="rId3"/>
          <a:stretch>
            <a:fillRect/>
          </a:stretch>
        </p:blipFill>
        <p:spPr>
          <a:xfrm>
            <a:off x="7075854" y="2990444"/>
            <a:ext cx="3055822" cy="283060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457200" indent="-457200">
              <a:lnSpc>
                <a:spcPct val="100000"/>
              </a:lnSpc>
              <a:spcBef>
                <a:spcPts val="1400"/>
              </a:spcBef>
              <a:buFont typeface="+mj-lt"/>
              <a:buAutoNum type="arabicPeriod"/>
            </a:pPr>
            <a:r>
              <a:rPr lang="en-US" sz="2000" dirty="0">
                <a:solidFill>
                  <a:schemeClr val="accent3">
                    <a:lumMod val="25000"/>
                  </a:schemeClr>
                </a:solidFill>
              </a:rPr>
              <a:t>We loaded the SpaceX dataset into a PostgreSQL database without leaving the </a:t>
            </a:r>
            <a:r>
              <a:rPr lang="en-US" sz="2000" dirty="0" err="1">
                <a:solidFill>
                  <a:schemeClr val="accent3">
                    <a:lumMod val="25000"/>
                  </a:schemeClr>
                </a:solidFill>
              </a:rPr>
              <a:t>jupyter</a:t>
            </a:r>
            <a:r>
              <a:rPr lang="en-US" sz="2000" dirty="0">
                <a:solidFill>
                  <a:schemeClr val="accent3">
                    <a:lumMod val="25000"/>
                  </a:schemeClr>
                </a:solidFill>
              </a:rPr>
              <a:t> notebook.</a:t>
            </a:r>
          </a:p>
          <a:p>
            <a:pPr marL="457200" indent="-457200">
              <a:lnSpc>
                <a:spcPct val="100000"/>
              </a:lnSpc>
              <a:spcBef>
                <a:spcPts val="1400"/>
              </a:spcBef>
              <a:buFont typeface="+mj-lt"/>
              <a:buAutoNum type="arabicPeriod"/>
            </a:pPr>
            <a:r>
              <a:rPr lang="en-US" sz="2000" dirty="0">
                <a:solidFill>
                  <a:schemeClr val="accent3">
                    <a:lumMod val="25000"/>
                  </a:schemeClr>
                </a:solidFill>
              </a:rPr>
              <a:t>We applied EDA with SQL to get insight from the data. We wrote queries to find out for instance:</a:t>
            </a:r>
          </a:p>
          <a:p>
            <a:pPr lvl="1">
              <a:lnSpc>
                <a:spcPct val="100000"/>
              </a:lnSpc>
              <a:spcBef>
                <a:spcPts val="1400"/>
              </a:spcBef>
            </a:pPr>
            <a:r>
              <a:rPr lang="en-US" sz="1600" dirty="0">
                <a:solidFill>
                  <a:schemeClr val="bg2">
                    <a:lumMod val="50000"/>
                  </a:schemeClr>
                </a:solidFill>
              </a:rPr>
              <a:t>The names of unique launch sites in the space mission.</a:t>
            </a:r>
          </a:p>
          <a:p>
            <a:pPr lvl="1">
              <a:lnSpc>
                <a:spcPct val="100000"/>
              </a:lnSpc>
              <a:spcBef>
                <a:spcPts val="1400"/>
              </a:spcBef>
            </a:pPr>
            <a:r>
              <a:rPr lang="en-US" sz="1600" dirty="0">
                <a:solidFill>
                  <a:schemeClr val="bg2">
                    <a:lumMod val="50000"/>
                  </a:schemeClr>
                </a:solidFill>
              </a:rPr>
              <a:t>The total payload mass carried by boosters launched by NASA (CRS)</a:t>
            </a:r>
          </a:p>
          <a:p>
            <a:pPr lvl="1">
              <a:lnSpc>
                <a:spcPct val="100000"/>
              </a:lnSpc>
              <a:spcBef>
                <a:spcPts val="1400"/>
              </a:spcBef>
            </a:pPr>
            <a:r>
              <a:rPr lang="en-US" sz="1600" dirty="0">
                <a:solidFill>
                  <a:schemeClr val="bg2">
                    <a:lumMod val="50000"/>
                  </a:schemeClr>
                </a:solidFill>
              </a:rPr>
              <a:t>The average payload mass carried by booster version F9 v1.1</a:t>
            </a:r>
          </a:p>
          <a:p>
            <a:pPr lvl="1">
              <a:lnSpc>
                <a:spcPct val="100000"/>
              </a:lnSpc>
              <a:spcBef>
                <a:spcPts val="1400"/>
              </a:spcBef>
            </a:pPr>
            <a:r>
              <a:rPr lang="en-US" sz="1600" dirty="0">
                <a:solidFill>
                  <a:schemeClr val="bg2">
                    <a:lumMod val="50000"/>
                  </a:schemeClr>
                </a:solidFill>
              </a:rPr>
              <a:t>The total number of successful and failure mission outcomes</a:t>
            </a:r>
          </a:p>
          <a:p>
            <a:pPr lvl="1">
              <a:lnSpc>
                <a:spcPct val="100000"/>
              </a:lnSpc>
              <a:spcBef>
                <a:spcPts val="1400"/>
              </a:spcBef>
            </a:pPr>
            <a:r>
              <a:rPr lang="en-US" sz="1600" dirty="0">
                <a:solidFill>
                  <a:schemeClr val="bg2">
                    <a:lumMod val="50000"/>
                  </a:schemeClr>
                </a:solidFill>
              </a:rPr>
              <a:t>The failed landing outcomes in drone ship, their booster version and launch site names.</a:t>
            </a:r>
          </a:p>
          <a:p>
            <a:pPr lvl="1">
              <a:lnSpc>
                <a:spcPct val="100000"/>
              </a:lnSpc>
              <a:spcBef>
                <a:spcPts val="1400"/>
              </a:spcBef>
            </a:pPr>
            <a:endParaRPr lang="en-US" sz="1600" dirty="0">
              <a:solidFill>
                <a:schemeClr val="accent3">
                  <a:lumMod val="25000"/>
                </a:schemeClr>
              </a:solidFill>
            </a:endParaRPr>
          </a:p>
          <a:p>
            <a:r>
              <a:rPr lang="en-US" sz="2000" dirty="0"/>
              <a:t>The link to the notebook is</a:t>
            </a:r>
          </a:p>
          <a:p>
            <a:pPr marL="457200" lvl="1" indent="0">
              <a:buNone/>
            </a:pPr>
            <a:r>
              <a:rPr lang="en-SG" sz="1600" dirty="0">
                <a:solidFill>
                  <a:srgbClr val="0070C0"/>
                </a:solidFill>
              </a:rPr>
              <a:t>https://github.com/JasmineThant/IBM-Data-Science-Capstone/blob/main/4.%20EDA%20with%20sql.ipynb</a:t>
            </a: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8" name="Content Placeholder 3">
            <a:extLst>
              <a:ext uri="{FF2B5EF4-FFF2-40B4-BE49-F238E27FC236}">
                <a16:creationId xmlns:a16="http://schemas.microsoft.com/office/drawing/2014/main" id="{080680FD-5ACD-74B6-64AD-D222E6E00446}"/>
              </a:ext>
            </a:extLst>
          </p:cNvPr>
          <p:cNvSpPr txBox="1">
            <a:spLocks/>
          </p:cNvSpPr>
          <p:nvPr/>
        </p:nvSpPr>
        <p:spPr>
          <a:xfrm>
            <a:off x="886429" y="1690008"/>
            <a:ext cx="10515600" cy="462934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200" dirty="0">
                <a:solidFill>
                  <a:schemeClr val="accent3">
                    <a:lumMod val="25000"/>
                  </a:schemeClr>
                </a:solidFill>
              </a:rPr>
              <a:t>Mark all launch sites, and added map objects such as markers, circles, lines to mark the success or failure of launches for each site on the folium map</a:t>
            </a:r>
          </a:p>
          <a:p>
            <a:pPr marL="342900" indent="-342900">
              <a:buFont typeface="+mj-lt"/>
              <a:buAutoNum type="arabicPeriod"/>
            </a:pPr>
            <a:r>
              <a:rPr lang="en-US" sz="2200" dirty="0">
                <a:solidFill>
                  <a:schemeClr val="accent3">
                    <a:lumMod val="25000"/>
                  </a:schemeClr>
                </a:solidFill>
              </a:rPr>
              <a:t>Assign the feature launch outcomes (failure or success) to class 0 and 1.i.e., 0 for failure, and 1 for success</a:t>
            </a:r>
          </a:p>
          <a:p>
            <a:pPr marL="342900" indent="-342900">
              <a:buFont typeface="+mj-lt"/>
              <a:buAutoNum type="arabicPeriod"/>
            </a:pPr>
            <a:r>
              <a:rPr lang="en-US" sz="2200" dirty="0">
                <a:solidFill>
                  <a:schemeClr val="accent3">
                    <a:lumMod val="25000"/>
                  </a:schemeClr>
                </a:solidFill>
              </a:rPr>
              <a:t>Using the color-labeled marker clusters, identify which launch sites have relatively high success rate </a:t>
            </a:r>
          </a:p>
          <a:p>
            <a:pPr marL="342900" indent="-342900">
              <a:lnSpc>
                <a:spcPct val="100000"/>
              </a:lnSpc>
              <a:spcBef>
                <a:spcPts val="1400"/>
              </a:spcBef>
              <a:buFont typeface="+mj-lt"/>
              <a:buAutoNum type="arabicPeriod"/>
            </a:pPr>
            <a:r>
              <a:rPr lang="en-US" sz="2200" dirty="0">
                <a:solidFill>
                  <a:schemeClr val="accent3">
                    <a:lumMod val="25000"/>
                  </a:schemeClr>
                </a:solidFill>
              </a:rPr>
              <a:t>Calculate the distances between a launch site to its proximities. Then answer the following question for instance:</a:t>
            </a:r>
          </a:p>
          <a:p>
            <a:pPr lvl="1">
              <a:lnSpc>
                <a:spcPct val="100000"/>
              </a:lnSpc>
              <a:spcBef>
                <a:spcPts val="1400"/>
              </a:spcBef>
            </a:pPr>
            <a:r>
              <a:rPr lang="en-US" sz="1700" dirty="0"/>
              <a:t>Are Lunch sites near railways, highways and coastlines?</a:t>
            </a:r>
          </a:p>
          <a:p>
            <a:pPr lvl="1">
              <a:lnSpc>
                <a:spcPct val="100000"/>
              </a:lnSpc>
              <a:spcBef>
                <a:spcPts val="1400"/>
              </a:spcBef>
            </a:pPr>
            <a:r>
              <a:rPr lang="en-US" sz="1700" dirty="0"/>
              <a:t>Do launch sites keep certain distance away from cities?</a:t>
            </a:r>
          </a:p>
          <a:p>
            <a:endParaRPr lang="en-SG" sz="2200" dirty="0"/>
          </a:p>
          <a:p>
            <a:pPr>
              <a:lnSpc>
                <a:spcPct val="100000"/>
              </a:lnSpc>
              <a:spcBef>
                <a:spcPts val="1400"/>
              </a:spcBef>
            </a:pPr>
            <a:r>
              <a:rPr lang="en-US" sz="2200" dirty="0"/>
              <a:t>The link to the notebook is</a:t>
            </a:r>
          </a:p>
          <a:p>
            <a:pPr marL="457200" lvl="1" indent="0">
              <a:lnSpc>
                <a:spcPct val="100000"/>
              </a:lnSpc>
              <a:spcBef>
                <a:spcPts val="1400"/>
              </a:spcBef>
              <a:buNone/>
            </a:pPr>
            <a:r>
              <a:rPr lang="en-US" sz="1700" dirty="0">
                <a:solidFill>
                  <a:srgbClr val="0070C0"/>
                </a:solidFill>
              </a:rPr>
              <a:t>https://github.com/JasmineThant/IBM-Data-Science-Capstone/blob/main/6.%20Interactive%20Visual%20Analytics%20with%20Folium.ipynb</a:t>
            </a:r>
          </a:p>
          <a:p>
            <a:endParaRPr lang="en-SG"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342900" indent="-342900">
              <a:lnSpc>
                <a:spcPct val="100000"/>
              </a:lnSpc>
              <a:spcBef>
                <a:spcPts val="1400"/>
              </a:spcBef>
              <a:buFont typeface="+mj-lt"/>
              <a:buAutoNum type="arabicPeriod"/>
            </a:pPr>
            <a:r>
              <a:rPr lang="en-US" sz="2000" dirty="0">
                <a:solidFill>
                  <a:schemeClr val="accent3">
                    <a:lumMod val="25000"/>
                  </a:schemeClr>
                </a:solidFill>
              </a:rPr>
              <a:t>Built an interactive dashboard with </a:t>
            </a:r>
            <a:r>
              <a:rPr lang="en-US" sz="2000" dirty="0" err="1">
                <a:solidFill>
                  <a:schemeClr val="accent3">
                    <a:lumMod val="25000"/>
                  </a:schemeClr>
                </a:solidFill>
              </a:rPr>
              <a:t>Plotly</a:t>
            </a:r>
            <a:r>
              <a:rPr lang="en-US" sz="2000" dirty="0">
                <a:solidFill>
                  <a:schemeClr val="accent3">
                    <a:lumMod val="25000"/>
                  </a:schemeClr>
                </a:solidFill>
              </a:rPr>
              <a:t> dash</a:t>
            </a:r>
          </a:p>
          <a:p>
            <a:pPr marL="342900" indent="-342900">
              <a:lnSpc>
                <a:spcPct val="100000"/>
              </a:lnSpc>
              <a:spcBef>
                <a:spcPts val="1400"/>
              </a:spcBef>
              <a:buFont typeface="+mj-lt"/>
              <a:buAutoNum type="arabicPeriod"/>
            </a:pPr>
            <a:r>
              <a:rPr lang="en-US" sz="2000" dirty="0">
                <a:solidFill>
                  <a:schemeClr val="accent3">
                    <a:lumMod val="25000"/>
                  </a:schemeClr>
                </a:solidFill>
              </a:rPr>
              <a:t>Plot pie charts showing the total launches by a certain sites</a:t>
            </a:r>
          </a:p>
          <a:p>
            <a:pPr marL="342900" indent="-342900">
              <a:lnSpc>
                <a:spcPct val="100000"/>
              </a:lnSpc>
              <a:spcBef>
                <a:spcPts val="1400"/>
              </a:spcBef>
              <a:buFont typeface="+mj-lt"/>
              <a:buAutoNum type="arabicPeriod"/>
            </a:pPr>
            <a:r>
              <a:rPr lang="en-US" sz="2000" dirty="0">
                <a:solidFill>
                  <a:schemeClr val="accent3">
                    <a:lumMod val="25000"/>
                  </a:schemeClr>
                </a:solidFill>
              </a:rPr>
              <a:t>Plot scatter graph showing the relationship with Outcome and Payload Mass (Kg) for the different booster version</a:t>
            </a:r>
          </a:p>
          <a:p>
            <a:endParaRPr lang="en-US" dirty="0"/>
          </a:p>
          <a:p>
            <a:r>
              <a:rPr lang="en-US" sz="2000" dirty="0"/>
              <a:t>The link to the notebook is</a:t>
            </a:r>
          </a:p>
          <a:p>
            <a:pPr marL="457200" lvl="1" indent="0">
              <a:buNone/>
            </a:pPr>
            <a:r>
              <a:rPr lang="en-SG" sz="1600" dirty="0">
                <a:solidFill>
                  <a:srgbClr val="0070C0"/>
                </a:solidFill>
              </a:rPr>
              <a:t>https://github.com/JasmineThant/IBM-Data-Science-Capstone/blob/main/7.spacex_dash_app.py</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342900" indent="-342900">
              <a:buFont typeface="+mj-lt"/>
              <a:buAutoNum type="arabicPeriod"/>
            </a:pPr>
            <a:r>
              <a:rPr lang="en-US" sz="2000" dirty="0"/>
              <a:t>Load the data using </a:t>
            </a:r>
            <a:r>
              <a:rPr lang="en-US" sz="2000" dirty="0" err="1"/>
              <a:t>numpy</a:t>
            </a:r>
            <a:r>
              <a:rPr lang="en-US" sz="2000" dirty="0"/>
              <a:t> and pandas, transformed the data, split our data into training and testing</a:t>
            </a:r>
          </a:p>
          <a:p>
            <a:pPr marL="342900" indent="-342900">
              <a:buFont typeface="+mj-lt"/>
              <a:buAutoNum type="arabicPeriod"/>
            </a:pPr>
            <a:r>
              <a:rPr lang="en-US" sz="2000" dirty="0"/>
              <a:t>Build different machine learning models and tune different hyperparameters using </a:t>
            </a:r>
            <a:r>
              <a:rPr lang="en-US" sz="2000" dirty="0" err="1"/>
              <a:t>GridSearchCV</a:t>
            </a:r>
            <a:endParaRPr lang="en-US" sz="2000" dirty="0"/>
          </a:p>
          <a:p>
            <a:pPr marL="342900" indent="-342900">
              <a:buFont typeface="+mj-lt"/>
              <a:buAutoNum type="arabicPeriod"/>
            </a:pPr>
            <a:r>
              <a:rPr lang="en-US" sz="2000" dirty="0"/>
              <a:t>Use accuracy as the metric for our model, improved the model using feature engineering and algorithm tuning</a:t>
            </a:r>
          </a:p>
          <a:p>
            <a:pPr marL="342900" indent="-342900">
              <a:buFont typeface="+mj-lt"/>
              <a:buAutoNum type="arabicPeriod"/>
            </a:pPr>
            <a:r>
              <a:rPr lang="en-US" sz="2000" dirty="0"/>
              <a:t>Find the best performing classification model</a:t>
            </a:r>
            <a:endParaRPr lang="en-SG" sz="2000" dirty="0"/>
          </a:p>
          <a:p>
            <a:pPr marL="0" indent="0">
              <a:buNone/>
            </a:pPr>
            <a:endParaRPr lang="en-US" dirty="0"/>
          </a:p>
          <a:p>
            <a:r>
              <a:rPr lang="en-US" sz="2000" dirty="0"/>
              <a:t>The link to the notebook is</a:t>
            </a:r>
          </a:p>
          <a:p>
            <a:pPr marL="457200" lvl="1" indent="0">
              <a:buNone/>
            </a:pPr>
            <a:r>
              <a:rPr lang="en-SG" sz="1600" dirty="0">
                <a:solidFill>
                  <a:srgbClr val="0070C0"/>
                </a:solidFill>
              </a:rPr>
              <a:t>https://github.com/JasmineThant/IBM-Data-Science-Capstone/blob/main/8.%20Machine%20Learning%20Prediction.ipynb</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mn-lt"/>
              </a:rPr>
              <a:t>Exploratory data analysis results</a:t>
            </a:r>
          </a:p>
          <a:p>
            <a:pPr>
              <a:lnSpc>
                <a:spcPct val="100000"/>
              </a:lnSpc>
              <a:spcBef>
                <a:spcPts val="1400"/>
              </a:spcBef>
            </a:pPr>
            <a:r>
              <a:rPr lang="en-US" sz="2000" dirty="0">
                <a:solidFill>
                  <a:schemeClr val="accent3">
                    <a:lumMod val="25000"/>
                  </a:schemeClr>
                </a:solidFill>
                <a:latin typeface="+mn-lt"/>
              </a:rPr>
              <a:t>Interactive analytics demo in screenshots</a:t>
            </a:r>
          </a:p>
          <a:p>
            <a:pPr>
              <a:lnSpc>
                <a:spcPct val="100000"/>
              </a:lnSpc>
              <a:spcBef>
                <a:spcPts val="1400"/>
              </a:spcBef>
            </a:pPr>
            <a:r>
              <a:rPr lang="en-US" sz="2000" dirty="0">
                <a:solidFill>
                  <a:schemeClr val="accent3">
                    <a:lumMod val="25000"/>
                  </a:schemeClr>
                </a:solidFill>
                <a:latin typeface="+mn-lt"/>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16F2CB14-EF71-108B-077E-27BF0AB2E807}"/>
              </a:ext>
            </a:extLst>
          </p:cNvPr>
          <p:cNvPicPr>
            <a:picLocks noChangeAspect="1"/>
          </p:cNvPicPr>
          <p:nvPr/>
        </p:nvPicPr>
        <p:blipFill>
          <a:blip r:embed="rId3"/>
          <a:stretch>
            <a:fillRect/>
          </a:stretch>
        </p:blipFill>
        <p:spPr>
          <a:xfrm>
            <a:off x="924405" y="2805610"/>
            <a:ext cx="10675891" cy="2193110"/>
          </a:xfrm>
          <a:prstGeom prst="rect">
            <a:avLst/>
          </a:prstGeom>
        </p:spPr>
      </p:pic>
      <p:sp>
        <p:nvSpPr>
          <p:cNvPr id="2" name="Content Placeholder 2">
            <a:extLst>
              <a:ext uri="{FF2B5EF4-FFF2-40B4-BE49-F238E27FC236}">
                <a16:creationId xmlns:a16="http://schemas.microsoft.com/office/drawing/2014/main" id="{0827975A-12A8-7D1F-F4C6-915A20B8B5C0}"/>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rPr>
              <a:t>From the plot, Find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idx="1"/>
          </p:nvPr>
        </p:nvSpPr>
        <p:spPr>
          <a:prstGeom prst="rect">
            <a:avLst/>
          </a:prstGeom>
        </p:spPr>
        <p:txBody>
          <a:bodyPr>
            <a:normAutofit/>
          </a:bodyPr>
          <a:lstStyle/>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endParaRPr lang="en-US" sz="1600" dirty="0"/>
          </a:p>
          <a:p>
            <a:pPr>
              <a:lnSpc>
                <a:spcPct val="100000"/>
              </a:lnSpc>
              <a:spcBef>
                <a:spcPts val="1400"/>
              </a:spcBef>
            </a:pPr>
            <a:endParaRPr lang="en-SG" sz="16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22F1BA6-944E-34B4-C10A-A4E60AA50B4B}"/>
              </a:ext>
            </a:extLst>
          </p:cNvPr>
          <p:cNvPicPr>
            <a:picLocks noChangeAspect="1"/>
          </p:cNvPicPr>
          <p:nvPr/>
        </p:nvPicPr>
        <p:blipFill>
          <a:blip r:embed="rId4"/>
          <a:stretch>
            <a:fillRect/>
          </a:stretch>
        </p:blipFill>
        <p:spPr>
          <a:xfrm>
            <a:off x="1181648" y="2719472"/>
            <a:ext cx="10103963" cy="2114180"/>
          </a:xfrm>
          <a:prstGeom prst="rect">
            <a:avLst/>
          </a:prstGeom>
        </p:spPr>
      </p:pic>
      <p:sp>
        <p:nvSpPr>
          <p:cNvPr id="8" name="TextBox 7">
            <a:extLst>
              <a:ext uri="{FF2B5EF4-FFF2-40B4-BE49-F238E27FC236}">
                <a16:creationId xmlns:a16="http://schemas.microsoft.com/office/drawing/2014/main" id="{885419D9-BBFD-B4C7-1375-55FC22183079}"/>
              </a:ext>
            </a:extLst>
          </p:cNvPr>
          <p:cNvSpPr txBox="1"/>
          <p:nvPr/>
        </p:nvSpPr>
        <p:spPr>
          <a:xfrm>
            <a:off x="1181648" y="2165843"/>
            <a:ext cx="6097712" cy="400110"/>
          </a:xfrm>
          <a:prstGeom prst="rect">
            <a:avLst/>
          </a:prstGeom>
          <a:noFill/>
        </p:spPr>
        <p:txBody>
          <a:bodyPr wrap="square">
            <a:spAutoFit/>
          </a:bodyPr>
          <a:lstStyle/>
          <a:p>
            <a:r>
              <a:rPr lang="en-US" sz="2000" b="1" dirty="0"/>
              <a:t>Visualizi</a:t>
            </a:r>
            <a:r>
              <a:rPr lang="en-US" sz="2000" dirty="0"/>
              <a:t>ng the data between Payload and Launch Site</a:t>
            </a:r>
            <a:endParaRPr lang="en-SG" sz="2000"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mn-lt"/>
              </a:rPr>
              <a:t>Executive Summary</a:t>
            </a:r>
          </a:p>
          <a:p>
            <a:pPr>
              <a:lnSpc>
                <a:spcPct val="100000"/>
              </a:lnSpc>
              <a:spcBef>
                <a:spcPts val="1400"/>
              </a:spcBef>
            </a:pPr>
            <a:r>
              <a:rPr lang="en-US" sz="2000" dirty="0">
                <a:solidFill>
                  <a:schemeClr val="accent3">
                    <a:lumMod val="25000"/>
                  </a:schemeClr>
                </a:solidFill>
                <a:latin typeface="+mn-lt"/>
              </a:rPr>
              <a:t>Introduction</a:t>
            </a:r>
          </a:p>
          <a:p>
            <a:pPr>
              <a:lnSpc>
                <a:spcPct val="100000"/>
              </a:lnSpc>
              <a:spcBef>
                <a:spcPts val="1400"/>
              </a:spcBef>
            </a:pPr>
            <a:r>
              <a:rPr lang="en-US" sz="2000" dirty="0">
                <a:solidFill>
                  <a:schemeClr val="accent3">
                    <a:lumMod val="25000"/>
                  </a:schemeClr>
                </a:solidFill>
                <a:latin typeface="+mn-lt"/>
              </a:rPr>
              <a:t>Methodology</a:t>
            </a:r>
          </a:p>
          <a:p>
            <a:pPr>
              <a:lnSpc>
                <a:spcPct val="100000"/>
              </a:lnSpc>
              <a:spcBef>
                <a:spcPts val="1400"/>
              </a:spcBef>
            </a:pPr>
            <a:r>
              <a:rPr lang="en-US" sz="2000" dirty="0">
                <a:solidFill>
                  <a:schemeClr val="accent3">
                    <a:lumMod val="25000"/>
                  </a:schemeClr>
                </a:solidFill>
                <a:latin typeface="+mn-lt"/>
              </a:rPr>
              <a:t>Results</a:t>
            </a:r>
          </a:p>
          <a:p>
            <a:pPr>
              <a:lnSpc>
                <a:spcPct val="100000"/>
              </a:lnSpc>
              <a:spcBef>
                <a:spcPts val="1400"/>
              </a:spcBef>
            </a:pPr>
            <a:r>
              <a:rPr lang="en-US" sz="2000" dirty="0">
                <a:solidFill>
                  <a:schemeClr val="accent3">
                    <a:lumMod val="25000"/>
                  </a:schemeClr>
                </a:solidFill>
                <a:latin typeface="+mn-lt"/>
              </a:rPr>
              <a:t>Conclusion</a:t>
            </a:r>
          </a:p>
          <a:p>
            <a:pPr>
              <a:lnSpc>
                <a:spcPct val="100000"/>
              </a:lnSpc>
              <a:spcBef>
                <a:spcPts val="1400"/>
              </a:spcBef>
            </a:pPr>
            <a:r>
              <a:rPr lang="en-US" sz="20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497A4C3-B45D-6AF2-EB18-187B16A6E288}"/>
              </a:ext>
            </a:extLst>
          </p:cNvPr>
          <p:cNvSpPr txBox="1">
            <a:spLocks/>
          </p:cNvSpPr>
          <p:nvPr/>
        </p:nvSpPr>
        <p:spPr>
          <a:xfrm>
            <a:off x="643468" y="1782981"/>
            <a:ext cx="10405531"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2000" dirty="0"/>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3DDFD2CF-9169-FFBD-3981-A735EDF8ADED}"/>
              </a:ext>
            </a:extLst>
          </p:cNvPr>
          <p:cNvPicPr>
            <a:picLocks noChangeAspect="1"/>
          </p:cNvPicPr>
          <p:nvPr/>
        </p:nvPicPr>
        <p:blipFill>
          <a:blip r:embed="rId3"/>
          <a:stretch>
            <a:fillRect/>
          </a:stretch>
        </p:blipFill>
        <p:spPr>
          <a:xfrm>
            <a:off x="772326" y="2213816"/>
            <a:ext cx="4744553" cy="421316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BFF6211D-68DF-AEB6-E4C7-17D20179347F}"/>
              </a:ext>
            </a:extLst>
          </p:cNvPr>
          <p:cNvSpPr txBox="1">
            <a:spLocks/>
          </p:cNvSpPr>
          <p:nvPr/>
        </p:nvSpPr>
        <p:spPr>
          <a:xfrm>
            <a:off x="770010" y="1764956"/>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rPr>
              <a:t>The plot below shows the Flight Number vs. Orbit type.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9962768-D9AF-5F08-B390-E6621B7EB84C}"/>
              </a:ext>
            </a:extLst>
          </p:cNvPr>
          <p:cNvPicPr>
            <a:picLocks noChangeAspect="1"/>
          </p:cNvPicPr>
          <p:nvPr/>
        </p:nvPicPr>
        <p:blipFill>
          <a:blip r:embed="rId3"/>
          <a:stretch>
            <a:fillRect/>
          </a:stretch>
        </p:blipFill>
        <p:spPr>
          <a:xfrm>
            <a:off x="834105" y="3184488"/>
            <a:ext cx="10488331" cy="21952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BCBDB487-3C8C-C248-8294-DFF4E7A1CD12}"/>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rPr>
              <a:t>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4203EDE5-B96D-EB2E-0FE7-E5A558626FB2}"/>
              </a:ext>
            </a:extLst>
          </p:cNvPr>
          <p:cNvPicPr>
            <a:picLocks noChangeAspect="1"/>
          </p:cNvPicPr>
          <p:nvPr/>
        </p:nvPicPr>
        <p:blipFill>
          <a:blip r:embed="rId3"/>
          <a:stretch>
            <a:fillRect/>
          </a:stretch>
        </p:blipFill>
        <p:spPr>
          <a:xfrm>
            <a:off x="862604" y="2964512"/>
            <a:ext cx="10423007" cy="211132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11511DCD-8B20-613F-D691-95CBC8147C2F}"/>
              </a:ext>
            </a:extLst>
          </p:cNvPr>
          <p:cNvSpPr txBox="1">
            <a:spLocks/>
          </p:cNvSpPr>
          <p:nvPr/>
        </p:nvSpPr>
        <p:spPr>
          <a:xfrm>
            <a:off x="643469" y="1782981"/>
            <a:ext cx="10642142"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2000" dirty="0"/>
              <a:t>From the plot,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E21FCECC-131B-1EE2-051F-6A563667AB1E}"/>
              </a:ext>
            </a:extLst>
          </p:cNvPr>
          <p:cNvPicPr>
            <a:picLocks noChangeAspect="1"/>
          </p:cNvPicPr>
          <p:nvPr/>
        </p:nvPicPr>
        <p:blipFill>
          <a:blip r:embed="rId3"/>
          <a:stretch>
            <a:fillRect/>
          </a:stretch>
        </p:blipFill>
        <p:spPr>
          <a:xfrm>
            <a:off x="643469" y="2630416"/>
            <a:ext cx="10848348" cy="232258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spcBef>
                <a:spcPts val="1400"/>
              </a:spcBef>
              <a:buNone/>
            </a:pPr>
            <a:r>
              <a:rPr lang="en-US" sz="2000" dirty="0"/>
              <a:t>Use the key word </a:t>
            </a:r>
            <a:r>
              <a:rPr lang="en-US" sz="2000" b="1" dirty="0"/>
              <a:t>DISTINCT</a:t>
            </a:r>
            <a:r>
              <a:rPr lang="en-US" sz="2000" dirty="0"/>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7F726FAF-DA54-AE10-D302-850F5AC7F3C7}"/>
              </a:ext>
            </a:extLst>
          </p:cNvPr>
          <p:cNvPicPr>
            <a:picLocks noChangeAspect="1"/>
          </p:cNvPicPr>
          <p:nvPr/>
        </p:nvPicPr>
        <p:blipFill>
          <a:blip r:embed="rId3"/>
          <a:stretch>
            <a:fillRect/>
          </a:stretch>
        </p:blipFill>
        <p:spPr>
          <a:xfrm>
            <a:off x="789804" y="3136423"/>
            <a:ext cx="1557155" cy="2335733"/>
          </a:xfrm>
          <a:prstGeom prst="rect">
            <a:avLst/>
          </a:prstGeom>
        </p:spPr>
      </p:pic>
      <p:pic>
        <p:nvPicPr>
          <p:cNvPr id="7" name="Picture 6">
            <a:extLst>
              <a:ext uri="{FF2B5EF4-FFF2-40B4-BE49-F238E27FC236}">
                <a16:creationId xmlns:a16="http://schemas.microsoft.com/office/drawing/2014/main" id="{2F8153D3-F07F-AC4E-8B9F-EB885D434F84}"/>
              </a:ext>
            </a:extLst>
          </p:cNvPr>
          <p:cNvPicPr>
            <a:picLocks noChangeAspect="1"/>
          </p:cNvPicPr>
          <p:nvPr/>
        </p:nvPicPr>
        <p:blipFill>
          <a:blip r:embed="rId4"/>
          <a:stretch>
            <a:fillRect/>
          </a:stretch>
        </p:blipFill>
        <p:spPr>
          <a:xfrm>
            <a:off x="770009" y="2348360"/>
            <a:ext cx="5950831" cy="60892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D6180DBD-6D14-3E4D-C26B-5912E520C3E2}"/>
              </a:ext>
            </a:extLst>
          </p:cNvPr>
          <p:cNvSpPr txBox="1">
            <a:spLocks/>
          </p:cNvSpPr>
          <p:nvPr/>
        </p:nvSpPr>
        <p:spPr>
          <a:xfrm>
            <a:off x="770010" y="1825625"/>
            <a:ext cx="10515601"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rPr>
              <a:t>Use the below query to display 5 records where launch sites begin with `CCA`</a:t>
            </a:r>
          </a:p>
        </p:txBody>
      </p:sp>
      <p:pic>
        <p:nvPicPr>
          <p:cNvPr id="6" name="Picture 5">
            <a:extLst>
              <a:ext uri="{FF2B5EF4-FFF2-40B4-BE49-F238E27FC236}">
                <a16:creationId xmlns:a16="http://schemas.microsoft.com/office/drawing/2014/main" id="{651F963A-72B2-A2A1-7D89-2D0896CA371C}"/>
              </a:ext>
            </a:extLst>
          </p:cNvPr>
          <p:cNvPicPr>
            <a:picLocks noChangeAspect="1"/>
          </p:cNvPicPr>
          <p:nvPr/>
        </p:nvPicPr>
        <p:blipFill>
          <a:blip r:embed="rId3"/>
          <a:stretch>
            <a:fillRect/>
          </a:stretch>
        </p:blipFill>
        <p:spPr>
          <a:xfrm>
            <a:off x="815729" y="2680200"/>
            <a:ext cx="6780437" cy="4122999"/>
          </a:xfrm>
          <a:prstGeom prst="rect">
            <a:avLst/>
          </a:prstGeom>
        </p:spPr>
      </p:pic>
      <p:pic>
        <p:nvPicPr>
          <p:cNvPr id="8" name="Picture 7">
            <a:extLst>
              <a:ext uri="{FF2B5EF4-FFF2-40B4-BE49-F238E27FC236}">
                <a16:creationId xmlns:a16="http://schemas.microsoft.com/office/drawing/2014/main" id="{EF3FAC29-CEC2-C5E8-BEC0-81F544EABBA6}"/>
              </a:ext>
            </a:extLst>
          </p:cNvPr>
          <p:cNvPicPr>
            <a:picLocks noChangeAspect="1"/>
          </p:cNvPicPr>
          <p:nvPr/>
        </p:nvPicPr>
        <p:blipFill>
          <a:blip r:embed="rId4"/>
          <a:stretch>
            <a:fillRect/>
          </a:stretch>
        </p:blipFill>
        <p:spPr>
          <a:xfrm>
            <a:off x="815729" y="2230275"/>
            <a:ext cx="5783191" cy="42364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rPr>
              <a:t>Use the below query to calculate the total payload carried by boosters from NASA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2E2CB73-6D48-FA83-0A2D-20C663C7C1DF}"/>
              </a:ext>
            </a:extLst>
          </p:cNvPr>
          <p:cNvPicPr>
            <a:picLocks noChangeAspect="1"/>
          </p:cNvPicPr>
          <p:nvPr/>
        </p:nvPicPr>
        <p:blipFill>
          <a:blip r:embed="rId3"/>
          <a:stretch>
            <a:fillRect/>
          </a:stretch>
        </p:blipFill>
        <p:spPr>
          <a:xfrm>
            <a:off x="770011" y="3279776"/>
            <a:ext cx="1447800" cy="647700"/>
          </a:xfrm>
          <a:prstGeom prst="rect">
            <a:avLst/>
          </a:prstGeom>
        </p:spPr>
      </p:pic>
      <p:pic>
        <p:nvPicPr>
          <p:cNvPr id="7" name="Picture 6">
            <a:extLst>
              <a:ext uri="{FF2B5EF4-FFF2-40B4-BE49-F238E27FC236}">
                <a16:creationId xmlns:a16="http://schemas.microsoft.com/office/drawing/2014/main" id="{5E08A47A-3472-1F59-6D14-47AF6F25B027}"/>
              </a:ext>
            </a:extLst>
          </p:cNvPr>
          <p:cNvPicPr>
            <a:picLocks noChangeAspect="1"/>
          </p:cNvPicPr>
          <p:nvPr/>
        </p:nvPicPr>
        <p:blipFill>
          <a:blip r:embed="rId4"/>
          <a:stretch>
            <a:fillRect/>
          </a:stretch>
        </p:blipFill>
        <p:spPr>
          <a:xfrm>
            <a:off x="770011" y="2473325"/>
            <a:ext cx="8277225" cy="4572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rPr>
              <a:t>Use the below query to d</a:t>
            </a:r>
            <a:r>
              <a:rPr lang="en-US" sz="2000" dirty="0"/>
              <a:t>isplay average payload mass carried by booster version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614A852-2143-C0B3-0E0C-A3625F35ED18}"/>
              </a:ext>
            </a:extLst>
          </p:cNvPr>
          <p:cNvPicPr>
            <a:picLocks noChangeAspect="1"/>
          </p:cNvPicPr>
          <p:nvPr/>
        </p:nvPicPr>
        <p:blipFill>
          <a:blip r:embed="rId3"/>
          <a:stretch>
            <a:fillRect/>
          </a:stretch>
        </p:blipFill>
        <p:spPr>
          <a:xfrm>
            <a:off x="875541" y="2401094"/>
            <a:ext cx="9534525" cy="16764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rPr>
              <a:t>Use the below query to l</a:t>
            </a:r>
            <a:r>
              <a:rPr lang="en-US" sz="2000" dirty="0"/>
              <a:t>ist the date when the first successful landing outcome in ground pad was achieved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7FD9A97-E6D1-9BFA-08EA-CD12B64803B7}"/>
              </a:ext>
            </a:extLst>
          </p:cNvPr>
          <p:cNvPicPr>
            <a:picLocks noChangeAspect="1"/>
          </p:cNvPicPr>
          <p:nvPr/>
        </p:nvPicPr>
        <p:blipFill>
          <a:blip r:embed="rId3"/>
          <a:stretch>
            <a:fillRect/>
          </a:stretch>
        </p:blipFill>
        <p:spPr>
          <a:xfrm>
            <a:off x="906390" y="2770823"/>
            <a:ext cx="9505950" cy="15716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normAutofit/>
          </a:bodyPr>
          <a:lstStyle/>
          <a:p>
            <a:pPr>
              <a:spcBef>
                <a:spcPts val="1400"/>
              </a:spcBef>
            </a:pPr>
            <a:r>
              <a:rPr lang="en-US" sz="2000" dirty="0">
                <a:solidFill>
                  <a:schemeClr val="accent3">
                    <a:lumMod val="25000"/>
                  </a:schemeClr>
                </a:solidFill>
              </a:rPr>
              <a:t>Use the </a:t>
            </a:r>
            <a:r>
              <a:rPr lang="en-US" sz="2000" dirty="0" err="1"/>
              <a:t>the</a:t>
            </a:r>
            <a:r>
              <a:rPr lang="en-US" sz="2000" dirty="0"/>
              <a:t> </a:t>
            </a:r>
            <a:r>
              <a:rPr lang="en-US" sz="2000" b="1" dirty="0"/>
              <a:t>WHERE</a:t>
            </a:r>
            <a:r>
              <a:rPr lang="en-US" sz="2000" dirty="0"/>
              <a:t> clause to filter for boosters which have successfully landed on drone ship and applied the </a:t>
            </a:r>
            <a:r>
              <a:rPr lang="en-US" sz="2000" b="1" dirty="0"/>
              <a:t>AND</a:t>
            </a:r>
            <a:r>
              <a:rPr lang="en-US" sz="2000" dirty="0"/>
              <a:t> condition to determine successful landing with payload mass greater than 4000 but less than 6000</a:t>
            </a:r>
          </a:p>
          <a:p>
            <a:pPr marL="0" indent="0">
              <a:lnSpc>
                <a:spcPct val="100000"/>
              </a:lnSpc>
              <a:spcBef>
                <a:spcPts val="1400"/>
              </a:spcBef>
              <a:buNone/>
            </a:pPr>
            <a:r>
              <a:rPr lang="en-US" sz="1200" dirty="0">
                <a:solidFill>
                  <a:schemeClr val="accent1"/>
                </a:solidFill>
                <a:latin typeface="Abadi" panose="020B0604020104020204" pitchFamily="34" charset="0"/>
              </a:rPr>
              <a:t>%</a:t>
            </a:r>
            <a:r>
              <a:rPr lang="en-US" sz="1200" dirty="0" err="1">
                <a:solidFill>
                  <a:schemeClr val="accent1"/>
                </a:solidFill>
                <a:latin typeface="Abadi" panose="020B0604020104020204" pitchFamily="34" charset="0"/>
              </a:rPr>
              <a:t>sql</a:t>
            </a:r>
            <a:r>
              <a:rPr lang="en-US" sz="1200" dirty="0">
                <a:solidFill>
                  <a:schemeClr val="accent1"/>
                </a:solidFill>
                <a:latin typeface="Abadi" panose="020B0604020104020204" pitchFamily="34" charset="0"/>
              </a:rPr>
              <a:t> select </a:t>
            </a:r>
            <a:r>
              <a:rPr lang="en-US" sz="1200" dirty="0" err="1">
                <a:solidFill>
                  <a:schemeClr val="accent1"/>
                </a:solidFill>
                <a:latin typeface="Abadi" panose="020B0604020104020204" pitchFamily="34" charset="0"/>
              </a:rPr>
              <a:t>booster_version</a:t>
            </a:r>
            <a:r>
              <a:rPr lang="en-US" sz="1200" dirty="0">
                <a:solidFill>
                  <a:schemeClr val="accent1"/>
                </a:solidFill>
                <a:latin typeface="Abadi" panose="020B0604020104020204" pitchFamily="34" charset="0"/>
              </a:rPr>
              <a:t> from NEWSPACEXTABLE where </a:t>
            </a:r>
            <a:r>
              <a:rPr lang="en-US" sz="1200" dirty="0" err="1">
                <a:solidFill>
                  <a:schemeClr val="accent1"/>
                </a:solidFill>
                <a:latin typeface="Abadi" panose="020B0604020104020204" pitchFamily="34" charset="0"/>
              </a:rPr>
              <a:t>Landing_Outcome</a:t>
            </a:r>
            <a:r>
              <a:rPr lang="en-US" sz="1200" dirty="0">
                <a:solidFill>
                  <a:schemeClr val="accent1"/>
                </a:solidFill>
                <a:latin typeface="Abadi" panose="020B0604020104020204" pitchFamily="34" charset="0"/>
              </a:rPr>
              <a:t> = 'Success (drone ship)' and PAYLOAD_MASS__KG_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A00F5A7-ADC4-D843-05EA-28038DBB7975}"/>
              </a:ext>
            </a:extLst>
          </p:cNvPr>
          <p:cNvPicPr>
            <a:picLocks noChangeAspect="1"/>
          </p:cNvPicPr>
          <p:nvPr/>
        </p:nvPicPr>
        <p:blipFill>
          <a:blip r:embed="rId3"/>
          <a:stretch>
            <a:fillRect/>
          </a:stretch>
        </p:blipFill>
        <p:spPr>
          <a:xfrm>
            <a:off x="897794" y="3646029"/>
            <a:ext cx="1266825" cy="15716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87692"/>
            <a:ext cx="10172309" cy="48395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Ø"/>
            </a:pPr>
            <a:r>
              <a:rPr lang="en-SG" sz="2000" b="1" dirty="0">
                <a:solidFill>
                  <a:schemeClr val="tx1"/>
                </a:solidFill>
                <a:latin typeface="+mn-lt"/>
              </a:rPr>
              <a:t>Summary of Methodologies</a:t>
            </a:r>
          </a:p>
          <a:p>
            <a:pPr lvl="1"/>
            <a:r>
              <a:rPr lang="en-SG" sz="2000" dirty="0">
                <a:solidFill>
                  <a:schemeClr val="tx1"/>
                </a:solidFill>
                <a:latin typeface="+mn-lt"/>
              </a:rPr>
              <a:t>Data Collection through API</a:t>
            </a:r>
          </a:p>
          <a:p>
            <a:pPr lvl="1"/>
            <a:r>
              <a:rPr lang="en-SG" sz="2000" dirty="0">
                <a:solidFill>
                  <a:schemeClr val="tx1"/>
                </a:solidFill>
                <a:latin typeface="+mn-lt"/>
              </a:rPr>
              <a:t>Data Collection with Web Scraping</a:t>
            </a:r>
          </a:p>
          <a:p>
            <a:pPr lvl="1"/>
            <a:r>
              <a:rPr lang="en-SG" sz="2000" dirty="0">
                <a:solidFill>
                  <a:schemeClr val="tx1"/>
                </a:solidFill>
                <a:latin typeface="+mn-lt"/>
              </a:rPr>
              <a:t>Data Wrangling</a:t>
            </a:r>
          </a:p>
          <a:p>
            <a:pPr lvl="1"/>
            <a:r>
              <a:rPr lang="en-SG" sz="2000" dirty="0">
                <a:solidFill>
                  <a:schemeClr val="tx1"/>
                </a:solidFill>
                <a:latin typeface="+mn-lt"/>
              </a:rPr>
              <a:t>Exploratory Data Analysis with SQL</a:t>
            </a:r>
          </a:p>
          <a:p>
            <a:pPr lvl="1"/>
            <a:r>
              <a:rPr lang="en-SG" sz="2000" dirty="0">
                <a:solidFill>
                  <a:schemeClr val="tx1"/>
                </a:solidFill>
                <a:latin typeface="+mn-lt"/>
              </a:rPr>
              <a:t>Exploratory Data Analysis with Data Visualization</a:t>
            </a:r>
          </a:p>
          <a:p>
            <a:pPr lvl="1"/>
            <a:r>
              <a:rPr lang="en-US" sz="2000" dirty="0">
                <a:solidFill>
                  <a:schemeClr val="tx1"/>
                </a:solidFill>
                <a:latin typeface="+mn-lt"/>
              </a:rPr>
              <a:t>Interactive Visual Analytics with Folium</a:t>
            </a:r>
            <a:endParaRPr lang="en-SG" sz="2000" dirty="0">
              <a:solidFill>
                <a:schemeClr val="tx1"/>
              </a:solidFill>
              <a:latin typeface="+mn-lt"/>
            </a:endParaRPr>
          </a:p>
          <a:p>
            <a:pPr lvl="1"/>
            <a:r>
              <a:rPr lang="en-SG" sz="2000" dirty="0">
                <a:solidFill>
                  <a:schemeClr val="tx1"/>
                </a:solidFill>
                <a:latin typeface="+mn-lt"/>
              </a:rPr>
              <a:t>Machine Learning Prediction</a:t>
            </a:r>
          </a:p>
          <a:p>
            <a:pPr>
              <a:buFont typeface="Wingdings" panose="05000000000000000000" pitchFamily="2" charset="2"/>
              <a:buChar char="Ø"/>
            </a:pPr>
            <a:r>
              <a:rPr lang="en-SG" sz="2000" b="1" dirty="0">
                <a:solidFill>
                  <a:schemeClr val="tx1"/>
                </a:solidFill>
                <a:latin typeface="+mn-lt"/>
              </a:rPr>
              <a:t>Summary of all results</a:t>
            </a:r>
          </a:p>
          <a:p>
            <a:pPr lvl="1"/>
            <a:r>
              <a:rPr lang="en-US" sz="2000" dirty="0">
                <a:solidFill>
                  <a:schemeClr val="tx1"/>
                </a:solidFill>
                <a:latin typeface="+mn-lt"/>
              </a:rPr>
              <a:t>Exploratory Data Analysis result</a:t>
            </a:r>
          </a:p>
          <a:p>
            <a:pPr lvl="1"/>
            <a:r>
              <a:rPr lang="en-US" sz="2000" dirty="0">
                <a:solidFill>
                  <a:schemeClr val="tx1"/>
                </a:solidFill>
                <a:latin typeface="+mn-lt"/>
              </a:rPr>
              <a:t>Interactive analytics in screenshots</a:t>
            </a:r>
          </a:p>
          <a:p>
            <a:pPr lvl="1"/>
            <a:r>
              <a:rPr lang="en-US" sz="2000" dirty="0">
                <a:solidFill>
                  <a:schemeClr val="tx1"/>
                </a:solidFill>
                <a:latin typeface="+mn-lt"/>
              </a:rPr>
              <a:t>Predictive Analytics result</a:t>
            </a:r>
            <a:endParaRPr lang="en-SG" sz="2000" dirty="0">
              <a:solidFill>
                <a:schemeClr val="tx1"/>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t>Use wildcard like ‘%’ to filter for </a:t>
            </a:r>
            <a:r>
              <a:rPr lang="en-US" sz="2000" b="1" dirty="0"/>
              <a:t>WHERE</a:t>
            </a:r>
            <a:r>
              <a:rPr lang="en-US" sz="2000" dirty="0"/>
              <a:t> </a:t>
            </a:r>
            <a:r>
              <a:rPr lang="en-US" sz="2000" dirty="0" err="1"/>
              <a:t>MissionOutcome</a:t>
            </a:r>
            <a:r>
              <a:rPr lang="en-US" sz="2000" dirty="0"/>
              <a:t> was a success or a failure.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5C167C8-CA71-E068-7D92-471336FE4487}"/>
              </a:ext>
            </a:extLst>
          </p:cNvPr>
          <p:cNvPicPr>
            <a:picLocks noChangeAspect="1"/>
          </p:cNvPicPr>
          <p:nvPr/>
        </p:nvPicPr>
        <p:blipFill>
          <a:blip r:embed="rId3"/>
          <a:stretch>
            <a:fillRect/>
          </a:stretch>
        </p:blipFill>
        <p:spPr>
          <a:xfrm>
            <a:off x="770010" y="2555557"/>
            <a:ext cx="7677150" cy="26003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Determine the booster that have carried the maximum payload using a subquery in the </a:t>
            </a:r>
            <a:r>
              <a:rPr lang="en-US" sz="2000" b="1" dirty="0"/>
              <a:t>WHERE</a:t>
            </a:r>
            <a:r>
              <a:rPr lang="en-US" sz="2000" dirty="0"/>
              <a:t> clause and the </a:t>
            </a:r>
            <a:r>
              <a:rPr lang="en-US" sz="2000" b="1" dirty="0"/>
              <a:t>MAX() </a:t>
            </a:r>
            <a:r>
              <a:rPr lang="en-US" sz="2000" dirty="0"/>
              <a:t>function.</a:t>
            </a:r>
            <a:endParaRPr lang="en-US" sz="2000" dirty="0">
              <a:solidFill>
                <a:schemeClr val="accent3">
                  <a:lumMod val="25000"/>
                </a:schemeClr>
              </a:solidFill>
            </a:endParaRPr>
          </a:p>
          <a:p>
            <a:pPr marL="0" indent="0">
              <a:lnSpc>
                <a:spcPct val="100000"/>
              </a:lnSpc>
              <a:spcBef>
                <a:spcPts val="1400"/>
              </a:spcBef>
              <a:buNone/>
            </a:pPr>
            <a:r>
              <a:rPr lang="en-US" sz="1200" dirty="0">
                <a:solidFill>
                  <a:schemeClr val="accent1"/>
                </a:solidFill>
              </a:rPr>
              <a:t>%</a:t>
            </a:r>
            <a:r>
              <a:rPr lang="en-US" sz="1200" dirty="0" err="1">
                <a:solidFill>
                  <a:schemeClr val="accent1"/>
                </a:solidFill>
              </a:rPr>
              <a:t>sql</a:t>
            </a:r>
            <a:r>
              <a:rPr lang="en-US" sz="1200" dirty="0">
                <a:solidFill>
                  <a:schemeClr val="accent1"/>
                </a:solidFill>
              </a:rPr>
              <a:t> select </a:t>
            </a:r>
            <a:r>
              <a:rPr lang="en-US" sz="1200" dirty="0" err="1">
                <a:solidFill>
                  <a:schemeClr val="accent1"/>
                </a:solidFill>
              </a:rPr>
              <a:t>booster_version</a:t>
            </a:r>
            <a:r>
              <a:rPr lang="en-US" sz="1200" dirty="0">
                <a:solidFill>
                  <a:schemeClr val="accent1"/>
                </a:solidFill>
              </a:rPr>
              <a:t> from NEWSPACEXTABLE where PAYLOAD_MASS__KG_ = (select max(PAYLOAD_MASS__KG_) from NEWSPACEXTABLE);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9926FA6-63AA-728D-2908-2979472FBD54}"/>
              </a:ext>
            </a:extLst>
          </p:cNvPr>
          <p:cNvPicPr>
            <a:picLocks noChangeAspect="1"/>
          </p:cNvPicPr>
          <p:nvPr/>
        </p:nvPicPr>
        <p:blipFill>
          <a:blip r:embed="rId3"/>
          <a:stretch>
            <a:fillRect/>
          </a:stretch>
        </p:blipFill>
        <p:spPr>
          <a:xfrm>
            <a:off x="1015777" y="3015014"/>
            <a:ext cx="1090425" cy="366010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rPr>
              <a:t>Use a combinations of the </a:t>
            </a:r>
            <a:r>
              <a:rPr lang="en-US" sz="2000" b="1" dirty="0">
                <a:solidFill>
                  <a:schemeClr val="accent3">
                    <a:lumMod val="25000"/>
                  </a:schemeClr>
                </a:solidFill>
              </a:rPr>
              <a:t>WHERE</a:t>
            </a:r>
            <a:r>
              <a:rPr lang="en-US" sz="2000" dirty="0">
                <a:solidFill>
                  <a:schemeClr val="accent3">
                    <a:lumMod val="25000"/>
                  </a:schemeClr>
                </a:solidFill>
              </a:rPr>
              <a:t> clause, </a:t>
            </a:r>
            <a:r>
              <a:rPr lang="en-US" sz="2000" b="1" dirty="0">
                <a:solidFill>
                  <a:schemeClr val="accent3">
                    <a:lumMod val="25000"/>
                  </a:schemeClr>
                </a:solidFill>
              </a:rPr>
              <a:t>LIKE</a:t>
            </a:r>
            <a:r>
              <a:rPr lang="en-US" sz="2000" dirty="0">
                <a:solidFill>
                  <a:schemeClr val="accent3">
                    <a:lumMod val="25000"/>
                  </a:schemeClr>
                </a:solidFill>
              </a:rPr>
              <a:t>, </a:t>
            </a:r>
            <a:r>
              <a:rPr lang="en-US" sz="2000" b="1" dirty="0">
                <a:solidFill>
                  <a:schemeClr val="accent3">
                    <a:lumMod val="25000"/>
                  </a:schemeClr>
                </a:solidFill>
              </a:rPr>
              <a:t>AND</a:t>
            </a:r>
            <a:r>
              <a:rPr lang="en-US" sz="2000" dirty="0">
                <a:solidFill>
                  <a:schemeClr val="accent3">
                    <a:lumMod val="25000"/>
                  </a:schemeClr>
                </a:solidFill>
              </a:rPr>
              <a:t>, and </a:t>
            </a:r>
            <a:r>
              <a:rPr lang="en-US" sz="2000" b="1" dirty="0">
                <a:solidFill>
                  <a:schemeClr val="accent3">
                    <a:lumMod val="25000"/>
                  </a:schemeClr>
                </a:solidFill>
              </a:rPr>
              <a:t>BETWEEN</a:t>
            </a:r>
            <a:r>
              <a:rPr lang="en-US" sz="2000" dirty="0">
                <a:solidFill>
                  <a:schemeClr val="accent3">
                    <a:lumMod val="25000"/>
                  </a:schemeClr>
                </a:solidFill>
              </a:rPr>
              <a:t> conditions to filter for failed landing outcomes in drone ship, their booster versions, and launch site names for year 2015</a:t>
            </a:r>
          </a:p>
          <a:p>
            <a:pPr marL="0" indent="0">
              <a:lnSpc>
                <a:spcPct val="100000"/>
              </a:lnSpc>
              <a:spcBef>
                <a:spcPts val="1400"/>
              </a:spcBef>
              <a:buNone/>
            </a:pPr>
            <a:r>
              <a:rPr lang="en-US" sz="1200" dirty="0">
                <a:solidFill>
                  <a:schemeClr val="accent1"/>
                </a:solidFill>
                <a:latin typeface="Abadi"/>
              </a:rPr>
              <a:t>%</a:t>
            </a:r>
            <a:r>
              <a:rPr lang="en-US" sz="1200" dirty="0" err="1">
                <a:solidFill>
                  <a:schemeClr val="accent1"/>
                </a:solidFill>
                <a:latin typeface="Abadi"/>
              </a:rPr>
              <a:t>sql</a:t>
            </a:r>
            <a:r>
              <a:rPr lang="en-US" sz="1200" dirty="0">
                <a:solidFill>
                  <a:schemeClr val="accent1"/>
                </a:solidFill>
                <a:latin typeface="Abadi"/>
              </a:rPr>
              <a:t> select </a:t>
            </a:r>
            <a:r>
              <a:rPr lang="en-US" sz="1200" dirty="0" err="1">
                <a:solidFill>
                  <a:schemeClr val="accent1"/>
                </a:solidFill>
                <a:latin typeface="Abadi"/>
              </a:rPr>
              <a:t>substr</a:t>
            </a:r>
            <a:r>
              <a:rPr lang="en-US" sz="1200" dirty="0">
                <a:solidFill>
                  <a:schemeClr val="accent1"/>
                </a:solidFill>
                <a:latin typeface="Abadi"/>
              </a:rPr>
              <a:t>(Date, 6,2) as month, date, </a:t>
            </a:r>
            <a:r>
              <a:rPr lang="en-US" sz="1200" dirty="0" err="1">
                <a:solidFill>
                  <a:schemeClr val="accent1"/>
                </a:solidFill>
                <a:latin typeface="Abadi"/>
              </a:rPr>
              <a:t>booster_version</a:t>
            </a:r>
            <a:r>
              <a:rPr lang="en-US" sz="1200" dirty="0">
                <a:solidFill>
                  <a:schemeClr val="accent1"/>
                </a:solidFill>
                <a:latin typeface="Abadi"/>
              </a:rPr>
              <a:t>, </a:t>
            </a:r>
            <a:r>
              <a:rPr lang="en-US" sz="1200" dirty="0" err="1">
                <a:solidFill>
                  <a:schemeClr val="accent1"/>
                </a:solidFill>
                <a:latin typeface="Abadi"/>
              </a:rPr>
              <a:t>launch_site</a:t>
            </a:r>
            <a:r>
              <a:rPr lang="en-US" sz="1200" dirty="0">
                <a:solidFill>
                  <a:schemeClr val="accent1"/>
                </a:solidFill>
                <a:latin typeface="Abadi"/>
              </a:rPr>
              <a:t>, </a:t>
            </a:r>
            <a:r>
              <a:rPr lang="en-US" sz="1200" dirty="0" err="1">
                <a:solidFill>
                  <a:schemeClr val="accent1"/>
                </a:solidFill>
                <a:latin typeface="Abadi"/>
              </a:rPr>
              <a:t>Landing_Outcome</a:t>
            </a:r>
            <a:r>
              <a:rPr lang="en-US" sz="1200" dirty="0">
                <a:solidFill>
                  <a:schemeClr val="accent1"/>
                </a:solidFill>
                <a:latin typeface="Abadi"/>
              </a:rPr>
              <a:t> from NEWSPACEXTABLE where </a:t>
            </a:r>
            <a:r>
              <a:rPr lang="en-US" sz="1200" dirty="0" err="1">
                <a:solidFill>
                  <a:schemeClr val="accent1"/>
                </a:solidFill>
                <a:latin typeface="Abadi"/>
              </a:rPr>
              <a:t>Landing_Outcome</a:t>
            </a:r>
            <a:r>
              <a:rPr lang="en-US" sz="1200" dirty="0">
                <a:solidFill>
                  <a:schemeClr val="accent1"/>
                </a:solidFill>
                <a:latin typeface="Abadi"/>
              </a:rPr>
              <a:t> = 'Failure (drone ship)' and </a:t>
            </a:r>
            <a:r>
              <a:rPr lang="en-US" sz="1200" dirty="0" err="1">
                <a:solidFill>
                  <a:schemeClr val="accent1"/>
                </a:solidFill>
                <a:latin typeface="Abadi"/>
              </a:rPr>
              <a:t>substr</a:t>
            </a:r>
            <a:r>
              <a:rPr lang="en-US" sz="1200" dirty="0">
                <a:solidFill>
                  <a:schemeClr val="accent1"/>
                </a:solidFill>
                <a:latin typeface="Abadi"/>
              </a:rPr>
              <a:t>(Date,0,5)='2015';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93B8206-B911-E605-B6F0-9862C78C4921}"/>
              </a:ext>
            </a:extLst>
          </p:cNvPr>
          <p:cNvPicPr>
            <a:picLocks noChangeAspect="1"/>
          </p:cNvPicPr>
          <p:nvPr/>
        </p:nvPicPr>
        <p:blipFill>
          <a:blip r:embed="rId3"/>
          <a:stretch>
            <a:fillRect/>
          </a:stretch>
        </p:blipFill>
        <p:spPr>
          <a:xfrm>
            <a:off x="770011" y="3881616"/>
            <a:ext cx="5544694" cy="107138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spcBef>
                <a:spcPts val="1400"/>
              </a:spcBef>
            </a:pPr>
            <a:r>
              <a:rPr lang="en-US" sz="2000" dirty="0"/>
              <a:t>Selected Landing outcomes and the </a:t>
            </a:r>
            <a:r>
              <a:rPr lang="en-US" sz="2000" b="1" dirty="0"/>
              <a:t>COUNT</a:t>
            </a:r>
            <a:r>
              <a:rPr lang="en-US" sz="2000" dirty="0"/>
              <a:t> of landing outcomes from the data and used the </a:t>
            </a:r>
            <a:r>
              <a:rPr lang="en-US" sz="2000" b="1" dirty="0"/>
              <a:t>WHERE</a:t>
            </a:r>
            <a:r>
              <a:rPr lang="en-US" sz="2000" dirty="0"/>
              <a:t> clause to filter for landing outcomes </a:t>
            </a:r>
            <a:r>
              <a:rPr lang="en-US" sz="2000" b="1" dirty="0"/>
              <a:t>BETWEEN</a:t>
            </a:r>
            <a:r>
              <a:rPr lang="en-US" sz="2000" dirty="0"/>
              <a:t> 2010-06-04 to 2010-03-20.</a:t>
            </a:r>
          </a:p>
          <a:p>
            <a:pPr>
              <a:spcBef>
                <a:spcPts val="1400"/>
              </a:spcBef>
            </a:pPr>
            <a:r>
              <a:rPr lang="en-US" sz="2000" dirty="0"/>
              <a:t>Apply the </a:t>
            </a:r>
            <a:r>
              <a:rPr lang="en-US" sz="2000" b="1" dirty="0"/>
              <a:t>GROUP BY </a:t>
            </a:r>
            <a:r>
              <a:rPr lang="en-US" sz="2000" dirty="0"/>
              <a:t>clause to group the landing outcomes and the </a:t>
            </a:r>
            <a:r>
              <a:rPr lang="en-US" sz="2000" b="1" dirty="0"/>
              <a:t>ORDER BY </a:t>
            </a:r>
            <a:r>
              <a:rPr lang="en-US" sz="2000" dirty="0"/>
              <a:t>clause to order the grouped landing outcome in descending order.</a:t>
            </a:r>
          </a:p>
          <a:p>
            <a:pPr marL="0" indent="0">
              <a:lnSpc>
                <a:spcPct val="100000"/>
              </a:lnSpc>
              <a:spcBef>
                <a:spcPts val="1400"/>
              </a:spcBef>
              <a:buNone/>
            </a:pPr>
            <a:r>
              <a:rPr lang="en-US" sz="1200" dirty="0">
                <a:solidFill>
                  <a:schemeClr val="accent1"/>
                </a:solidFill>
                <a:latin typeface="Abadi" panose="020B0604020104020204" pitchFamily="34" charset="0"/>
              </a:rPr>
              <a:t>%</a:t>
            </a:r>
            <a:r>
              <a:rPr lang="en-US" sz="1200" dirty="0" err="1">
                <a:solidFill>
                  <a:schemeClr val="accent1"/>
                </a:solidFill>
                <a:latin typeface="Abadi" panose="020B0604020104020204" pitchFamily="34" charset="0"/>
              </a:rPr>
              <a:t>sql</a:t>
            </a:r>
            <a:r>
              <a:rPr lang="en-US" sz="1200" dirty="0">
                <a:solidFill>
                  <a:schemeClr val="accent1"/>
                </a:solidFill>
                <a:latin typeface="Abadi" panose="020B0604020104020204" pitchFamily="34" charset="0"/>
              </a:rPr>
              <a:t> select </a:t>
            </a:r>
            <a:r>
              <a:rPr lang="en-US" sz="1200" dirty="0" err="1">
                <a:solidFill>
                  <a:schemeClr val="accent1"/>
                </a:solidFill>
                <a:latin typeface="Abadi" panose="020B0604020104020204" pitchFamily="34" charset="0"/>
              </a:rPr>
              <a:t>landing_outcome</a:t>
            </a:r>
            <a:r>
              <a:rPr lang="en-US" sz="1200" dirty="0">
                <a:solidFill>
                  <a:schemeClr val="accent1"/>
                </a:solidFill>
                <a:latin typeface="Abadi" panose="020B0604020104020204" pitchFamily="34" charset="0"/>
              </a:rPr>
              <a:t>, count(*) as </a:t>
            </a:r>
            <a:r>
              <a:rPr lang="en-US" sz="1200" dirty="0" err="1">
                <a:solidFill>
                  <a:schemeClr val="accent1"/>
                </a:solidFill>
                <a:latin typeface="Abadi" panose="020B0604020104020204" pitchFamily="34" charset="0"/>
              </a:rPr>
              <a:t>count_outcomes</a:t>
            </a:r>
            <a:r>
              <a:rPr lang="en-US" sz="1200" dirty="0">
                <a:solidFill>
                  <a:schemeClr val="accent1"/>
                </a:solidFill>
                <a:latin typeface="Abadi" panose="020B0604020104020204" pitchFamily="34" charset="0"/>
              </a:rPr>
              <a:t> from NEWSPACEXTABLE where date between '2010-06-04' and '2017-03-20' group by </a:t>
            </a:r>
            <a:r>
              <a:rPr lang="en-US" sz="1200" dirty="0" err="1">
                <a:solidFill>
                  <a:schemeClr val="accent1"/>
                </a:solidFill>
                <a:latin typeface="Abadi" panose="020B0604020104020204" pitchFamily="34" charset="0"/>
              </a:rPr>
              <a:t>landing_outcome</a:t>
            </a:r>
            <a:r>
              <a:rPr lang="en-US" sz="1200" dirty="0">
                <a:solidFill>
                  <a:schemeClr val="accent1"/>
                </a:solidFill>
                <a:latin typeface="Abadi" panose="020B0604020104020204" pitchFamily="34" charset="0"/>
              </a:rPr>
              <a:t> order by </a:t>
            </a:r>
            <a:r>
              <a:rPr lang="en-US" sz="1200" dirty="0" err="1">
                <a:solidFill>
                  <a:schemeClr val="accent1"/>
                </a:solidFill>
                <a:latin typeface="Abadi" panose="020B0604020104020204" pitchFamily="34" charset="0"/>
              </a:rPr>
              <a:t>count_outcomes</a:t>
            </a:r>
            <a:r>
              <a:rPr lang="en-US" sz="1200" dirty="0">
                <a:solidFill>
                  <a:schemeClr val="accent1"/>
                </a:solidFill>
                <a:latin typeface="Abadi" panose="020B0604020104020204" pitchFamily="34" charset="0"/>
              </a:rPr>
              <a: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9052DAED-CF88-AD25-2604-0E10C827BF7A}"/>
              </a:ext>
            </a:extLst>
          </p:cNvPr>
          <p:cNvPicPr>
            <a:picLocks noChangeAspect="1"/>
          </p:cNvPicPr>
          <p:nvPr/>
        </p:nvPicPr>
        <p:blipFill>
          <a:blip r:embed="rId3"/>
          <a:stretch>
            <a:fillRect/>
          </a:stretch>
        </p:blipFill>
        <p:spPr>
          <a:xfrm>
            <a:off x="772128" y="3811905"/>
            <a:ext cx="2893281" cy="304609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C7A1E3E8-F7F9-2551-D459-CC9EE9A0C5A7}"/>
              </a:ext>
            </a:extLst>
          </p:cNvPr>
          <p:cNvPicPr>
            <a:picLocks noChangeAspect="1"/>
          </p:cNvPicPr>
          <p:nvPr/>
        </p:nvPicPr>
        <p:blipFill>
          <a:blip r:embed="rId3"/>
          <a:stretch>
            <a:fillRect/>
          </a:stretch>
        </p:blipFill>
        <p:spPr>
          <a:xfrm>
            <a:off x="770010" y="1673439"/>
            <a:ext cx="9090269" cy="480425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6C039A96-1E17-4883-8B52-9409FE20CFE0}"/>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1B9435FC-6F43-DF4A-1EE4-7090D3EA2069}"/>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Picture 1">
            <a:extLst>
              <a:ext uri="{FF2B5EF4-FFF2-40B4-BE49-F238E27FC236}">
                <a16:creationId xmlns:a16="http://schemas.microsoft.com/office/drawing/2014/main" id="{1472D97B-7B89-FFBE-F4DC-91589B6E3C08}"/>
              </a:ext>
            </a:extLst>
          </p:cNvPr>
          <p:cNvPicPr>
            <a:picLocks noChangeAspect="1"/>
          </p:cNvPicPr>
          <p:nvPr/>
        </p:nvPicPr>
        <p:blipFill>
          <a:blip r:embed="rId3"/>
          <a:stretch>
            <a:fillRect/>
          </a:stretch>
        </p:blipFill>
        <p:spPr>
          <a:xfrm>
            <a:off x="770011" y="1722079"/>
            <a:ext cx="6773789" cy="495667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E22DF0A-9815-FDF7-8E5A-D85C8F454869}"/>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SG" sz="2000" b="1" dirty="0"/>
              <a:t>Project background and context</a:t>
            </a:r>
          </a:p>
          <a:p>
            <a:pPr marL="457200" lvl="1" indent="0">
              <a:buFont typeface="Arial" panose="020B0604020202020204" pitchFamily="34" charset="0"/>
              <a:buNone/>
            </a:pPr>
            <a:r>
              <a:rPr lang="en-US" sz="2000" dirty="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SG" sz="2000" dirty="0"/>
          </a:p>
          <a:p>
            <a:pPr>
              <a:buFont typeface="Wingdings" panose="05000000000000000000" pitchFamily="2" charset="2"/>
              <a:buChar char="Ø"/>
            </a:pPr>
            <a:r>
              <a:rPr lang="en-US" sz="2000" b="1" dirty="0"/>
              <a:t>Problems you want to find answers</a:t>
            </a:r>
          </a:p>
          <a:p>
            <a:pPr lvl="1"/>
            <a:r>
              <a:rPr lang="en-US" sz="2000" dirty="0"/>
              <a:t>What factors determine if the rocket will land successfully?</a:t>
            </a:r>
          </a:p>
          <a:p>
            <a:pPr lvl="1"/>
            <a:r>
              <a:rPr lang="en-US" sz="2000" dirty="0"/>
              <a:t>The interaction amongst various features that determine the success rate of a successful landing.</a:t>
            </a:r>
          </a:p>
          <a:p>
            <a:pPr lvl="1"/>
            <a:r>
              <a:rPr lang="en-US" sz="2000" dirty="0"/>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Picture 1">
            <a:extLst>
              <a:ext uri="{FF2B5EF4-FFF2-40B4-BE49-F238E27FC236}">
                <a16:creationId xmlns:a16="http://schemas.microsoft.com/office/drawing/2014/main" id="{ED7A6979-7630-B4FF-4842-B23F748199E8}"/>
              </a:ext>
            </a:extLst>
          </p:cNvPr>
          <p:cNvPicPr>
            <a:picLocks noChangeAspect="1"/>
          </p:cNvPicPr>
          <p:nvPr/>
        </p:nvPicPr>
        <p:blipFill>
          <a:blip r:embed="rId3"/>
          <a:stretch>
            <a:fillRect/>
          </a:stretch>
        </p:blipFill>
        <p:spPr>
          <a:xfrm>
            <a:off x="770010" y="1765053"/>
            <a:ext cx="6042269" cy="3813081"/>
          </a:xfrm>
          <a:prstGeom prst="rect">
            <a:avLst/>
          </a:prstGeom>
        </p:spPr>
      </p:pic>
      <p:sp>
        <p:nvSpPr>
          <p:cNvPr id="4" name="TextBox 3">
            <a:extLst>
              <a:ext uri="{FF2B5EF4-FFF2-40B4-BE49-F238E27FC236}">
                <a16:creationId xmlns:a16="http://schemas.microsoft.com/office/drawing/2014/main" id="{B27F05F7-4974-5C76-8F72-4DBD365FFC21}"/>
              </a:ext>
            </a:extLst>
          </p:cNvPr>
          <p:cNvSpPr txBox="1"/>
          <p:nvPr/>
        </p:nvSpPr>
        <p:spPr>
          <a:xfrm>
            <a:off x="7191333" y="3325803"/>
            <a:ext cx="3343874" cy="461665"/>
          </a:xfrm>
          <a:prstGeom prst="rect">
            <a:avLst/>
          </a:prstGeom>
          <a:noFill/>
        </p:spPr>
        <p:txBody>
          <a:bodyPr wrap="square" rtlCol="0">
            <a:spAutoFit/>
          </a:bodyPr>
          <a:lstStyle/>
          <a:p>
            <a:r>
              <a:rPr lang="en-US" sz="1200" dirty="0"/>
              <a:t>'CCAFS LC-40' achieved 73.1% success rate while 26.9% failure rate</a:t>
            </a:r>
            <a:endParaRPr lang="en-SG" sz="1200"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2" name="Content Placeholder 2">
            <a:extLst>
              <a:ext uri="{FF2B5EF4-FFF2-40B4-BE49-F238E27FC236}">
                <a16:creationId xmlns:a16="http://schemas.microsoft.com/office/drawing/2014/main" id="{628B53F4-77F7-5AC2-627D-15296E83932D}"/>
              </a:ext>
            </a:extLst>
          </p:cNvPr>
          <p:cNvSpPr txBox="1">
            <a:spLocks/>
          </p:cNvSpPr>
          <p:nvPr/>
        </p:nvSpPr>
        <p:spPr>
          <a:xfrm>
            <a:off x="838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000" dirty="0"/>
              <a:t>Scatter plot </a:t>
            </a:r>
            <a:r>
              <a:rPr lang="en-US" sz="2000" dirty="0"/>
              <a:t>of ‘Payload vs Launch Outcome’ for all sites with 0-5000 kg payload range</a:t>
            </a:r>
          </a:p>
          <a:p>
            <a:pPr marL="457200" indent="-457200">
              <a:buFont typeface="+mj-lt"/>
              <a:buAutoNum type="arabicPeriod" startAt="3"/>
            </a:pPr>
            <a:endParaRPr lang="en-US" sz="1600" dirty="0"/>
          </a:p>
          <a:p>
            <a:pPr marL="457200" indent="-457200">
              <a:buFont typeface="+mj-lt"/>
              <a:buAutoNum type="arabicPeriod" startAt="3"/>
            </a:pPr>
            <a:endParaRPr lang="en-US" sz="1600" dirty="0"/>
          </a:p>
          <a:p>
            <a:pPr marL="457200" indent="-457200">
              <a:buFont typeface="+mj-lt"/>
              <a:buAutoNum type="arabicPeriod" startAt="3"/>
            </a:pPr>
            <a:endParaRPr lang="en-US" sz="1600" dirty="0"/>
          </a:p>
          <a:p>
            <a:pPr marL="457200" indent="-457200">
              <a:buFont typeface="+mj-lt"/>
              <a:buAutoNum type="arabicPeriod" startAt="3"/>
            </a:pPr>
            <a:endParaRPr lang="en-US" sz="1600" dirty="0"/>
          </a:p>
          <a:p>
            <a:pPr marL="457200" indent="-457200">
              <a:buFont typeface="+mj-lt"/>
              <a:buAutoNum type="arabicPeriod" startAt="3"/>
            </a:pPr>
            <a:endParaRPr lang="en-US" sz="1600" dirty="0"/>
          </a:p>
          <a:p>
            <a:pPr marL="457200" indent="-457200">
              <a:buFont typeface="+mj-lt"/>
              <a:buAutoNum type="arabicPeriod" startAt="3"/>
            </a:pPr>
            <a:endParaRPr lang="en-US" sz="1600" dirty="0"/>
          </a:p>
          <a:p>
            <a:pPr marL="457200" indent="-457200">
              <a:buFont typeface="+mj-lt"/>
              <a:buAutoNum type="arabicPeriod" startAt="3"/>
            </a:pPr>
            <a:endParaRPr lang="en-SG" sz="1600" dirty="0"/>
          </a:p>
        </p:txBody>
      </p:sp>
      <p:sp>
        <p:nvSpPr>
          <p:cNvPr id="4" name="Content Placeholder 7">
            <a:extLst>
              <a:ext uri="{FF2B5EF4-FFF2-40B4-BE49-F238E27FC236}">
                <a16:creationId xmlns:a16="http://schemas.microsoft.com/office/drawing/2014/main" id="{C886CD9E-5222-BC7A-6CD3-B5EEF4F42D3F}"/>
              </a:ext>
            </a:extLst>
          </p:cNvPr>
          <p:cNvSpPr txBox="1">
            <a:spLocks/>
          </p:cNvSpPr>
          <p:nvPr/>
        </p:nvSpPr>
        <p:spPr>
          <a:xfrm>
            <a:off x="6531795"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000" dirty="0"/>
              <a:t>Scatter plot </a:t>
            </a:r>
            <a:r>
              <a:rPr lang="en-US" sz="2000" dirty="0"/>
              <a:t>of ‘Payload vs Launch Outcome’ for selected site with 6000-10,000 kg payload range</a:t>
            </a:r>
          </a:p>
          <a:p>
            <a:pPr marL="457200" indent="-457200">
              <a:buFont typeface="+mj-lt"/>
              <a:buAutoNum type="arabicPeriod" startAt="4"/>
            </a:pPr>
            <a:endParaRPr lang="en-SG" sz="1600" dirty="0"/>
          </a:p>
        </p:txBody>
      </p:sp>
      <p:pic>
        <p:nvPicPr>
          <p:cNvPr id="6" name="Picture 5">
            <a:extLst>
              <a:ext uri="{FF2B5EF4-FFF2-40B4-BE49-F238E27FC236}">
                <a16:creationId xmlns:a16="http://schemas.microsoft.com/office/drawing/2014/main" id="{4EC13F97-0F37-0140-F90D-05B307E2C2DC}"/>
              </a:ext>
            </a:extLst>
          </p:cNvPr>
          <p:cNvPicPr>
            <a:picLocks noChangeAspect="1"/>
          </p:cNvPicPr>
          <p:nvPr/>
        </p:nvPicPr>
        <p:blipFill>
          <a:blip r:embed="rId3"/>
          <a:stretch>
            <a:fillRect/>
          </a:stretch>
        </p:blipFill>
        <p:spPr>
          <a:xfrm>
            <a:off x="761094" y="2540021"/>
            <a:ext cx="5557570" cy="3377894"/>
          </a:xfrm>
          <a:prstGeom prst="rect">
            <a:avLst/>
          </a:prstGeom>
        </p:spPr>
      </p:pic>
      <p:pic>
        <p:nvPicPr>
          <p:cNvPr id="7" name="Picture 6">
            <a:extLst>
              <a:ext uri="{FF2B5EF4-FFF2-40B4-BE49-F238E27FC236}">
                <a16:creationId xmlns:a16="http://schemas.microsoft.com/office/drawing/2014/main" id="{77F42CEA-F42A-6DE4-ABAB-1BE1DDFB6AC4}"/>
              </a:ext>
            </a:extLst>
          </p:cNvPr>
          <p:cNvPicPr>
            <a:picLocks noChangeAspect="1"/>
          </p:cNvPicPr>
          <p:nvPr/>
        </p:nvPicPr>
        <p:blipFill>
          <a:blip r:embed="rId4"/>
          <a:stretch>
            <a:fillRect/>
          </a:stretch>
        </p:blipFill>
        <p:spPr>
          <a:xfrm>
            <a:off x="6658288" y="2491547"/>
            <a:ext cx="5533711" cy="332850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2">
            <a:extLst>
              <a:ext uri="{FF2B5EF4-FFF2-40B4-BE49-F238E27FC236}">
                <a16:creationId xmlns:a16="http://schemas.microsoft.com/office/drawing/2014/main" id="{B1917F58-71F0-6778-CFD1-A2B56D2EE44C}"/>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alibri (Body)"/>
              </a:rPr>
              <a:t>The decision tree classifier is the model with the highest classification accuracy</a:t>
            </a:r>
          </a:p>
          <a:p>
            <a:endParaRPr lang="en-SG" sz="1600" dirty="0"/>
          </a:p>
        </p:txBody>
      </p:sp>
      <p:pic>
        <p:nvPicPr>
          <p:cNvPr id="3" name="Picture 2">
            <a:extLst>
              <a:ext uri="{FF2B5EF4-FFF2-40B4-BE49-F238E27FC236}">
                <a16:creationId xmlns:a16="http://schemas.microsoft.com/office/drawing/2014/main" id="{CDCEAB88-FBD7-6BFD-AA08-0A41DD141BD0}"/>
              </a:ext>
            </a:extLst>
          </p:cNvPr>
          <p:cNvPicPr>
            <a:picLocks noChangeAspect="1"/>
          </p:cNvPicPr>
          <p:nvPr/>
        </p:nvPicPr>
        <p:blipFill>
          <a:blip r:embed="rId4"/>
          <a:stretch>
            <a:fillRect/>
          </a:stretch>
        </p:blipFill>
        <p:spPr>
          <a:xfrm>
            <a:off x="993168" y="2384456"/>
            <a:ext cx="10360632" cy="30822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2">
            <a:extLst>
              <a:ext uri="{FF2B5EF4-FFF2-40B4-BE49-F238E27FC236}">
                <a16:creationId xmlns:a16="http://schemas.microsoft.com/office/drawing/2014/main" id="{71D8C506-D06F-7021-4E7A-C35CBB8671F4}"/>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3">
                    <a:lumMod val="25000"/>
                  </a:schemeClr>
                </a:solidFill>
                <a:latin typeface="Calibri (Body)"/>
              </a:rPr>
              <a:t>The confusion matrix for the decision tree classifier shows that the classifier can distinguish between the different classes. The major problem is the false positives .i.e., unsuccessful landing marked as successful landing by the classifier.</a:t>
            </a:r>
          </a:p>
          <a:p>
            <a:endParaRPr lang="en-SG" sz="1600" dirty="0"/>
          </a:p>
        </p:txBody>
      </p:sp>
      <p:pic>
        <p:nvPicPr>
          <p:cNvPr id="3" name="Picture 2">
            <a:extLst>
              <a:ext uri="{FF2B5EF4-FFF2-40B4-BE49-F238E27FC236}">
                <a16:creationId xmlns:a16="http://schemas.microsoft.com/office/drawing/2014/main" id="{E0628A74-54FC-1AE5-2446-B8D1E3FDF2FF}"/>
              </a:ext>
            </a:extLst>
          </p:cNvPr>
          <p:cNvPicPr>
            <a:picLocks noChangeAspect="1"/>
          </p:cNvPicPr>
          <p:nvPr/>
        </p:nvPicPr>
        <p:blipFill>
          <a:blip r:embed="rId3"/>
          <a:stretch>
            <a:fillRect/>
          </a:stretch>
        </p:blipFill>
        <p:spPr>
          <a:xfrm>
            <a:off x="838200" y="2733092"/>
            <a:ext cx="4739640" cy="342842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2">
            <a:extLst>
              <a:ext uri="{FF2B5EF4-FFF2-40B4-BE49-F238E27FC236}">
                <a16:creationId xmlns:a16="http://schemas.microsoft.com/office/drawing/2014/main" id="{D073E0AC-8089-8BB5-2A76-E93BFD1990BC}"/>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Calibri (Body)"/>
              </a:rPr>
              <a:t>Conclude that:</a:t>
            </a: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Calibri (Body)"/>
              </a:rPr>
              <a:t>The larger the flight amount at a launch site, the greater the success rate at a launch site.</a:t>
            </a:r>
          </a:p>
          <a:p>
            <a:pPr>
              <a:lnSpc>
                <a:spcPct val="100000"/>
              </a:lnSpc>
              <a:spcBef>
                <a:spcPts val="1400"/>
              </a:spcBef>
              <a:buFont typeface="Wingdings" panose="05000000000000000000" pitchFamily="2" charset="2"/>
              <a:buChar char="Ø"/>
            </a:pPr>
            <a:r>
              <a:rPr lang="en-US" sz="2000" dirty="0">
                <a:latin typeface="Calibri (Body)"/>
              </a:rPr>
              <a:t>Launch success rate started to increase in 2013 till 2020.</a:t>
            </a: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Calibri (Body)"/>
              </a:rPr>
              <a:t>Orbits </a:t>
            </a:r>
            <a:r>
              <a:rPr lang="en-US" sz="2000" dirty="0">
                <a:latin typeface="Calibri (Body)"/>
              </a:rPr>
              <a:t>ES-L1, GEO, HEO, SSO, VLEO had the most success rate.</a:t>
            </a:r>
            <a:endParaRPr lang="en-US" sz="2000" dirty="0">
              <a:solidFill>
                <a:schemeClr val="accent3">
                  <a:lumMod val="25000"/>
                </a:schemeClr>
              </a:solidFill>
              <a:latin typeface="Calibri (Body)"/>
            </a:endParaRP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Calibri (Body)"/>
              </a:rPr>
              <a:t>KSC LC-39A had the most successful launches of any sites.</a:t>
            </a:r>
          </a:p>
          <a:p>
            <a:pPr>
              <a:lnSpc>
                <a:spcPct val="100000"/>
              </a:lnSpc>
              <a:spcBef>
                <a:spcPts val="1400"/>
              </a:spcBef>
              <a:buFont typeface="Wingdings" panose="05000000000000000000" pitchFamily="2" charset="2"/>
              <a:buChar char="Ø"/>
            </a:pPr>
            <a:r>
              <a:rPr lang="en-US" sz="2000" dirty="0">
                <a:solidFill>
                  <a:schemeClr val="accent3">
                    <a:lumMod val="25000"/>
                  </a:schemeClr>
                </a:solidFill>
                <a:latin typeface="Calibri (Body)"/>
              </a:rPr>
              <a:t>The Decision tree classifier is the best machine learning algorithm for this task.</a:t>
            </a:r>
          </a:p>
          <a:p>
            <a:endParaRPr lang="en-SG" sz="1600" dirty="0"/>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a16="http://schemas.microsoft.com/office/drawing/2014/main" id="{C64C73DA-5552-A796-64D1-D5F5507C0CDB}"/>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mn-lt"/>
              </a:rPr>
              <a:t>Executive Summary</a:t>
            </a:r>
          </a:p>
          <a:p>
            <a:pPr>
              <a:lnSpc>
                <a:spcPct val="120000"/>
              </a:lnSpc>
              <a:spcBef>
                <a:spcPts val="1400"/>
              </a:spcBef>
              <a:buFont typeface="Wingdings" panose="05000000000000000000" pitchFamily="2" charset="2"/>
              <a:buChar char="Ø"/>
            </a:pPr>
            <a:r>
              <a:rPr lang="en-US" sz="2000" dirty="0">
                <a:solidFill>
                  <a:schemeClr val="accent3">
                    <a:lumMod val="25000"/>
                  </a:schemeClr>
                </a:solidFill>
                <a:latin typeface="+mn-lt"/>
              </a:rPr>
              <a:t>Data collection methodology:</a:t>
            </a:r>
          </a:p>
          <a:p>
            <a:pPr lvl="1">
              <a:lnSpc>
                <a:spcPct val="120000"/>
              </a:lnSpc>
              <a:spcBef>
                <a:spcPts val="1400"/>
              </a:spcBef>
            </a:pPr>
            <a:r>
              <a:rPr lang="en-US" sz="2000" dirty="0">
                <a:solidFill>
                  <a:schemeClr val="bg2">
                    <a:lumMod val="50000"/>
                  </a:schemeClr>
                </a:solidFill>
                <a:latin typeface="+mn-lt"/>
              </a:rPr>
              <a:t>Data was collected using SpaceX API and web scraping from Wikipedia. </a:t>
            </a:r>
          </a:p>
          <a:p>
            <a:pPr>
              <a:lnSpc>
                <a:spcPct val="120000"/>
              </a:lnSpc>
              <a:spcBef>
                <a:spcPts val="1400"/>
              </a:spcBef>
              <a:buFont typeface="Wingdings" panose="05000000000000000000" pitchFamily="2" charset="2"/>
              <a:buChar char="Ø"/>
            </a:pPr>
            <a:r>
              <a:rPr lang="en-US" sz="2000" dirty="0">
                <a:solidFill>
                  <a:schemeClr val="accent3">
                    <a:lumMod val="25000"/>
                  </a:schemeClr>
                </a:solidFill>
                <a:latin typeface="+mn-lt"/>
              </a:rPr>
              <a:t>Perform data wrangling</a:t>
            </a:r>
          </a:p>
          <a:p>
            <a:pPr lvl="1">
              <a:lnSpc>
                <a:spcPct val="120000"/>
              </a:lnSpc>
              <a:spcBef>
                <a:spcPts val="1400"/>
              </a:spcBef>
            </a:pPr>
            <a:r>
              <a:rPr lang="en-US" sz="2000" dirty="0">
                <a:solidFill>
                  <a:schemeClr val="bg2">
                    <a:lumMod val="50000"/>
                  </a:schemeClr>
                </a:solidFill>
                <a:latin typeface="+mn-lt"/>
              </a:rPr>
              <a:t>One-hot encoding was applied to categorical features</a:t>
            </a:r>
          </a:p>
          <a:p>
            <a:pPr>
              <a:lnSpc>
                <a:spcPct val="120000"/>
              </a:lnSpc>
              <a:spcBef>
                <a:spcPts val="1400"/>
              </a:spcBef>
              <a:buFont typeface="Wingdings" panose="05000000000000000000" pitchFamily="2" charset="2"/>
              <a:buChar char="Ø"/>
            </a:pPr>
            <a:r>
              <a:rPr lang="en-US" sz="2000" dirty="0">
                <a:solidFill>
                  <a:schemeClr val="accent3">
                    <a:lumMod val="25000"/>
                  </a:schemeClr>
                </a:solidFill>
                <a:latin typeface="+mn-lt"/>
              </a:rPr>
              <a:t>Perform exploratory data analysis (EDA) using visualization and SQL</a:t>
            </a:r>
          </a:p>
          <a:p>
            <a:pPr>
              <a:lnSpc>
                <a:spcPct val="120000"/>
              </a:lnSpc>
              <a:spcBef>
                <a:spcPts val="1400"/>
              </a:spcBef>
              <a:buFont typeface="Wingdings" panose="05000000000000000000" pitchFamily="2" charset="2"/>
              <a:buChar char="Ø"/>
            </a:pPr>
            <a:r>
              <a:rPr lang="en-US" sz="2000" dirty="0">
                <a:solidFill>
                  <a:schemeClr val="accent3">
                    <a:lumMod val="25000"/>
                  </a:schemeClr>
                </a:solidFill>
                <a:latin typeface="+mn-lt"/>
              </a:rPr>
              <a:t>Perform interactive visual analytics using Folium and Plotly Dash</a:t>
            </a:r>
          </a:p>
          <a:p>
            <a:pPr>
              <a:lnSpc>
                <a:spcPct val="120000"/>
              </a:lnSpc>
              <a:spcBef>
                <a:spcPts val="1400"/>
              </a:spcBef>
              <a:buFont typeface="Wingdings" panose="05000000000000000000" pitchFamily="2" charset="2"/>
              <a:buChar char="Ø"/>
            </a:pPr>
            <a:r>
              <a:rPr lang="en-US" sz="2000" dirty="0">
                <a:solidFill>
                  <a:schemeClr val="accent3">
                    <a:lumMod val="25000"/>
                  </a:schemeClr>
                </a:solidFill>
                <a:latin typeface="+mn-lt"/>
              </a:rPr>
              <a:t>Perform predictive analysis using classification models</a:t>
            </a:r>
          </a:p>
          <a:p>
            <a:pPr lvl="1">
              <a:lnSpc>
                <a:spcPct val="120000"/>
              </a:lnSpc>
              <a:spcBef>
                <a:spcPts val="1400"/>
              </a:spcBef>
            </a:pPr>
            <a:r>
              <a:rPr lang="en-US" sz="2000" dirty="0">
                <a:solidFill>
                  <a:schemeClr val="bg2">
                    <a:lumMod val="50000"/>
                  </a:schemeClr>
                </a:solidFill>
                <a:latin typeface="+mn-lt"/>
              </a:rPr>
              <a:t>How to build, tune, evaluate classification models</a:t>
            </a:r>
            <a:endParaRPr lang="en-US" sz="2000" dirty="0">
              <a:solidFill>
                <a:schemeClr val="accent3">
                  <a:lumMod val="25000"/>
                </a:schemeClr>
              </a:solidFill>
              <a:latin typeface="+mn-lt"/>
            </a:endParaRPr>
          </a:p>
          <a:p>
            <a:pPr>
              <a:lnSpc>
                <a:spcPct val="100000"/>
              </a:lnSpc>
              <a:spcBef>
                <a:spcPts val="1400"/>
              </a:spcBef>
            </a:pPr>
            <a:endParaRPr lang="en-US" sz="2000" dirty="0">
              <a:solidFill>
                <a:schemeClr val="accent3">
                  <a:lumMod val="2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4">
            <a:extLst>
              <a:ext uri="{FF2B5EF4-FFF2-40B4-BE49-F238E27FC236}">
                <a16:creationId xmlns:a16="http://schemas.microsoft.com/office/drawing/2014/main" id="{47984C05-D471-6B58-E9ED-BCA2DB620B7D}"/>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buFont typeface="Wingdings" panose="05000000000000000000" pitchFamily="2" charset="2"/>
              <a:buChar char="Ø"/>
            </a:pPr>
            <a:r>
              <a:rPr lang="en-US" sz="2000" dirty="0">
                <a:solidFill>
                  <a:schemeClr val="accent3">
                    <a:lumMod val="25000"/>
                  </a:schemeClr>
                </a:solidFill>
              </a:rPr>
              <a:t>The data was collected using various methods</a:t>
            </a:r>
          </a:p>
          <a:p>
            <a:pPr lvl="1" algn="just">
              <a:lnSpc>
                <a:spcPct val="100000"/>
              </a:lnSpc>
              <a:spcBef>
                <a:spcPts val="1400"/>
              </a:spcBef>
            </a:pPr>
            <a:r>
              <a:rPr lang="en-US" sz="2000" dirty="0">
                <a:solidFill>
                  <a:schemeClr val="accent3">
                    <a:lumMod val="25000"/>
                  </a:schemeClr>
                </a:solidFill>
              </a:rPr>
              <a:t>Data collection was done using get request to the SpaceX API.</a:t>
            </a:r>
          </a:p>
          <a:p>
            <a:pPr lvl="1" algn="just">
              <a:lnSpc>
                <a:spcPct val="100000"/>
              </a:lnSpc>
              <a:spcBef>
                <a:spcPts val="1400"/>
              </a:spcBef>
            </a:pPr>
            <a:r>
              <a:rPr lang="en-US" sz="2000" dirty="0">
                <a:solidFill>
                  <a:schemeClr val="accent3">
                    <a:lumMod val="25000"/>
                  </a:schemeClr>
                </a:solidFill>
              </a:rPr>
              <a:t>Next, we decoded the response content as a Json using .</a:t>
            </a:r>
            <a:r>
              <a:rPr lang="en-US" sz="2000" dirty="0" err="1">
                <a:solidFill>
                  <a:schemeClr val="accent3">
                    <a:lumMod val="25000"/>
                  </a:schemeClr>
                </a:solidFill>
              </a:rPr>
              <a:t>json</a:t>
            </a:r>
            <a:r>
              <a:rPr lang="en-US" sz="2000" dirty="0">
                <a:solidFill>
                  <a:schemeClr val="accent3">
                    <a:lumMod val="25000"/>
                  </a:schemeClr>
                </a:solidFill>
              </a:rPr>
              <a:t>() function call and turn it into a pandas </a:t>
            </a:r>
            <a:r>
              <a:rPr lang="en-US" sz="2000" dirty="0" err="1">
                <a:solidFill>
                  <a:schemeClr val="accent3">
                    <a:lumMod val="25000"/>
                  </a:schemeClr>
                </a:solidFill>
              </a:rPr>
              <a:t>dataframe</a:t>
            </a:r>
            <a:r>
              <a:rPr lang="en-US" sz="2000" dirty="0">
                <a:solidFill>
                  <a:schemeClr val="accent3">
                    <a:lumMod val="25000"/>
                  </a:schemeClr>
                </a:solidFill>
              </a:rPr>
              <a:t> using .</a:t>
            </a:r>
            <a:r>
              <a:rPr lang="en-US" sz="2000" dirty="0" err="1">
                <a:solidFill>
                  <a:schemeClr val="accent3">
                    <a:lumMod val="25000"/>
                  </a:schemeClr>
                </a:solidFill>
              </a:rPr>
              <a:t>json_normalize</a:t>
            </a:r>
            <a:r>
              <a:rPr lang="en-US" sz="2000" dirty="0">
                <a:solidFill>
                  <a:schemeClr val="accent3">
                    <a:lumMod val="25000"/>
                  </a:schemeClr>
                </a:solidFill>
              </a:rPr>
              <a:t>().</a:t>
            </a:r>
          </a:p>
          <a:p>
            <a:pPr lvl="1" algn="just">
              <a:lnSpc>
                <a:spcPct val="100000"/>
              </a:lnSpc>
              <a:spcBef>
                <a:spcPts val="1400"/>
              </a:spcBef>
            </a:pPr>
            <a:r>
              <a:rPr lang="en-US" sz="2000" dirty="0">
                <a:solidFill>
                  <a:schemeClr val="accent3">
                    <a:lumMod val="25000"/>
                  </a:schemeClr>
                </a:solidFill>
              </a:rPr>
              <a:t>We then cleaned the data, checked for missing values and fill in missing values where necessary.</a:t>
            </a:r>
          </a:p>
          <a:p>
            <a:pPr lvl="1" algn="just">
              <a:lnSpc>
                <a:spcPct val="100000"/>
              </a:lnSpc>
              <a:spcBef>
                <a:spcPts val="1400"/>
              </a:spcBef>
            </a:pPr>
            <a:r>
              <a:rPr lang="en-US" sz="2000" dirty="0">
                <a:solidFill>
                  <a:schemeClr val="accent3">
                    <a:lumMod val="25000"/>
                  </a:schemeClr>
                </a:solidFill>
              </a:rPr>
              <a:t>In addition, we performed web scraping from Wikipedia for Falcon 9 launch records with </a:t>
            </a:r>
            <a:r>
              <a:rPr lang="en-US" sz="2000" dirty="0" err="1">
                <a:solidFill>
                  <a:schemeClr val="accent3">
                    <a:lumMod val="25000"/>
                  </a:schemeClr>
                </a:solidFill>
              </a:rPr>
              <a:t>BeautifulSoup</a:t>
            </a:r>
            <a:r>
              <a:rPr lang="en-US" sz="2000" dirty="0">
                <a:solidFill>
                  <a:schemeClr val="accent3">
                    <a:lumMod val="25000"/>
                  </a:schemeClr>
                </a:solidFill>
              </a:rPr>
              <a:t>. </a:t>
            </a:r>
          </a:p>
          <a:p>
            <a:pPr lvl="1" algn="just">
              <a:lnSpc>
                <a:spcPct val="100000"/>
              </a:lnSpc>
              <a:spcBef>
                <a:spcPts val="1400"/>
              </a:spcBef>
            </a:pPr>
            <a:r>
              <a:rPr lang="en-US" sz="2000" dirty="0">
                <a:solidFill>
                  <a:schemeClr val="accent3">
                    <a:lumMod val="25000"/>
                  </a:schemeClr>
                </a:solidFill>
              </a:rPr>
              <a:t>The objective was to extract the launch records as HTML table, parse the table and convert it to a pandas </a:t>
            </a:r>
            <a:r>
              <a:rPr lang="en-US" sz="2000" dirty="0" err="1">
                <a:solidFill>
                  <a:schemeClr val="accent3">
                    <a:lumMod val="25000"/>
                  </a:schemeClr>
                </a:solidFill>
              </a:rPr>
              <a:t>dataframe</a:t>
            </a:r>
            <a:r>
              <a:rPr lang="en-US" sz="2000" dirty="0">
                <a:solidFill>
                  <a:schemeClr val="accent3">
                    <a:lumMod val="25000"/>
                  </a:schemeClr>
                </a:solidFill>
              </a:rPr>
              <a:t> for future analysis.</a:t>
            </a:r>
          </a:p>
          <a:p>
            <a:pPr lvl="1">
              <a:lnSpc>
                <a:spcPct val="100000"/>
              </a:lnSpc>
              <a:spcBef>
                <a:spcPts val="1400"/>
              </a:spcBef>
              <a:buFontTx/>
              <a:buChar char="-"/>
            </a:pPr>
            <a:endParaRPr lang="en-US" sz="2000" dirty="0">
              <a:solidFill>
                <a:schemeClr val="accent3">
                  <a:lumMod val="25000"/>
                </a:schemeClr>
              </a:solidFill>
            </a:endParaRPr>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ontent Placeholder 2">
            <a:extLst>
              <a:ext uri="{FF2B5EF4-FFF2-40B4-BE49-F238E27FC236}">
                <a16:creationId xmlns:a16="http://schemas.microsoft.com/office/drawing/2014/main" id="{B2175DD9-5B56-F754-0A85-04E837FEA672}"/>
              </a:ext>
            </a:extLst>
          </p:cNvPr>
          <p:cNvSpPr txBox="1">
            <a:spLocks/>
          </p:cNvSpPr>
          <p:nvPr/>
        </p:nvSpPr>
        <p:spPr>
          <a:xfrm>
            <a:off x="838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alibri (Body)"/>
              </a:rPr>
              <a:t>Use the get request to the SpaceX API to collect data, clean the requested data and did some basic data wrangling and formatting.</a:t>
            </a:r>
          </a:p>
          <a:p>
            <a:r>
              <a:rPr lang="en-US" sz="2000" dirty="0">
                <a:latin typeface="Calibri (Body)"/>
              </a:rPr>
              <a:t>The link to the notebook is</a:t>
            </a:r>
          </a:p>
          <a:p>
            <a:pPr marL="457200" lvl="1" indent="0">
              <a:buFont typeface="Arial" panose="020B0604020202020204" pitchFamily="34" charset="0"/>
              <a:buNone/>
            </a:pPr>
            <a:r>
              <a:rPr lang="en-SG" sz="1600" dirty="0">
                <a:solidFill>
                  <a:srgbClr val="0070C0"/>
                </a:solidFill>
                <a:latin typeface="Calibri (Body)"/>
              </a:rPr>
              <a:t>https://github.com/JasmineThant/IBM-Data-Science-Capstone/blob/main/1.Data%20collection%20and%20wrangling%20API.ipynb</a:t>
            </a:r>
          </a:p>
        </p:txBody>
      </p:sp>
      <p:sp>
        <p:nvSpPr>
          <p:cNvPr id="7" name="Content Placeholder 3">
            <a:extLst>
              <a:ext uri="{FF2B5EF4-FFF2-40B4-BE49-F238E27FC236}">
                <a16:creationId xmlns:a16="http://schemas.microsoft.com/office/drawing/2014/main" id="{F5EB1350-3CD5-404A-0688-BE9FCDECA3E6}"/>
              </a:ext>
            </a:extLst>
          </p:cNvPr>
          <p:cNvSpPr txBox="1">
            <a:spLocks/>
          </p:cNvSpPr>
          <p:nvPr/>
        </p:nvSpPr>
        <p:spPr>
          <a:xfrm>
            <a:off x="6172200" y="1825625"/>
            <a:ext cx="557907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SG" sz="1600" dirty="0"/>
              <a:t>Get request data from API and converting response to a .</a:t>
            </a:r>
            <a:r>
              <a:rPr lang="en-SG" sz="1600" dirty="0" err="1"/>
              <a:t>json</a:t>
            </a:r>
            <a:r>
              <a:rPr lang="en-SG" sz="1600" dirty="0"/>
              <a:t> file</a:t>
            </a:r>
          </a:p>
          <a:p>
            <a:pPr marL="514350" indent="-514350">
              <a:buFont typeface="+mj-lt"/>
              <a:buAutoNum type="arabicPeriod"/>
            </a:pPr>
            <a:endParaRPr lang="en-SG" sz="1600" dirty="0"/>
          </a:p>
          <a:p>
            <a:pPr marL="0" indent="0">
              <a:buFont typeface="Arial" panose="020B0604020202020204" pitchFamily="34" charset="0"/>
              <a:buNone/>
            </a:pPr>
            <a:endParaRPr lang="en-SG" sz="1600" dirty="0"/>
          </a:p>
          <a:p>
            <a:pPr marL="0" indent="0">
              <a:buFont typeface="Arial" panose="020B0604020202020204" pitchFamily="34" charset="0"/>
              <a:buNone/>
            </a:pPr>
            <a:endParaRPr lang="en-SG" sz="1600" dirty="0"/>
          </a:p>
          <a:p>
            <a:pPr marL="514350" indent="-514350">
              <a:buFont typeface="+mj-lt"/>
              <a:buAutoNum type="arabicPeriod" startAt="2"/>
            </a:pPr>
            <a:endParaRPr lang="en-SG" sz="1600" dirty="0"/>
          </a:p>
          <a:p>
            <a:pPr marL="514350" indent="-514350">
              <a:buFont typeface="+mj-lt"/>
              <a:buAutoNum type="arabicPeriod" startAt="2"/>
            </a:pPr>
            <a:r>
              <a:rPr lang="en-SG" sz="1600" dirty="0"/>
              <a:t>Apply custom functions, then create and assign data to dictionary</a:t>
            </a:r>
          </a:p>
          <a:p>
            <a:pPr marL="514350" indent="-514350">
              <a:buFont typeface="+mj-lt"/>
              <a:buAutoNum type="arabicPeriod" startAt="2"/>
            </a:pPr>
            <a:endParaRPr lang="en-SG" sz="1600" dirty="0"/>
          </a:p>
          <a:p>
            <a:pPr marL="0" indent="0">
              <a:buFont typeface="Arial" panose="020B0604020202020204" pitchFamily="34" charset="0"/>
              <a:buNone/>
            </a:pPr>
            <a:endParaRPr lang="en-SG" sz="1600" dirty="0"/>
          </a:p>
          <a:p>
            <a:pPr marL="342900" indent="-342900">
              <a:buFont typeface="+mj-lt"/>
              <a:buAutoNum type="arabicPeriod" startAt="3"/>
            </a:pPr>
            <a:r>
              <a:rPr lang="en-SG" sz="1600" dirty="0"/>
              <a:t>Filter data frame, data wrangling and filling missing values </a:t>
            </a:r>
            <a:r>
              <a:rPr lang="en-SG" sz="1600" dirty="0" err="1"/>
              <a:t>values</a:t>
            </a:r>
            <a:endParaRPr lang="en-SG" sz="1600" dirty="0"/>
          </a:p>
          <a:p>
            <a:pPr marL="514350" indent="-514350">
              <a:buFont typeface="+mj-lt"/>
              <a:buAutoNum type="arabicPeriod" startAt="2"/>
            </a:pPr>
            <a:endParaRPr lang="en-SG" sz="1600" dirty="0"/>
          </a:p>
          <a:p>
            <a:pPr marL="0" indent="0">
              <a:buFont typeface="Arial" panose="020B0604020202020204" pitchFamily="34" charset="0"/>
              <a:buNone/>
            </a:pPr>
            <a:endParaRPr lang="en-SG" sz="1600" dirty="0"/>
          </a:p>
        </p:txBody>
      </p:sp>
      <p:pic>
        <p:nvPicPr>
          <p:cNvPr id="8" name="Picture 7">
            <a:extLst>
              <a:ext uri="{FF2B5EF4-FFF2-40B4-BE49-F238E27FC236}">
                <a16:creationId xmlns:a16="http://schemas.microsoft.com/office/drawing/2014/main" id="{8CC2B126-4815-9258-CB07-D6097FEA61C1}"/>
              </a:ext>
            </a:extLst>
          </p:cNvPr>
          <p:cNvPicPr>
            <a:picLocks noChangeAspect="1"/>
          </p:cNvPicPr>
          <p:nvPr/>
        </p:nvPicPr>
        <p:blipFill>
          <a:blip r:embed="rId3"/>
          <a:stretch>
            <a:fillRect/>
          </a:stretch>
        </p:blipFill>
        <p:spPr>
          <a:xfrm>
            <a:off x="6753225" y="2300626"/>
            <a:ext cx="4019550" cy="709835"/>
          </a:xfrm>
          <a:prstGeom prst="rect">
            <a:avLst/>
          </a:prstGeom>
        </p:spPr>
      </p:pic>
      <p:pic>
        <p:nvPicPr>
          <p:cNvPr id="9" name="Picture 8">
            <a:extLst>
              <a:ext uri="{FF2B5EF4-FFF2-40B4-BE49-F238E27FC236}">
                <a16:creationId xmlns:a16="http://schemas.microsoft.com/office/drawing/2014/main" id="{D874CBE6-566E-3438-1773-369C7B331F04}"/>
              </a:ext>
            </a:extLst>
          </p:cNvPr>
          <p:cNvPicPr>
            <a:picLocks noChangeAspect="1"/>
          </p:cNvPicPr>
          <p:nvPr/>
        </p:nvPicPr>
        <p:blipFill rotWithShape="1">
          <a:blip r:embed="rId4"/>
          <a:srcRect r="23657" b="43829"/>
          <a:stretch/>
        </p:blipFill>
        <p:spPr>
          <a:xfrm>
            <a:off x="6753225" y="3010461"/>
            <a:ext cx="4788606" cy="306380"/>
          </a:xfrm>
          <a:prstGeom prst="rect">
            <a:avLst/>
          </a:prstGeom>
        </p:spPr>
      </p:pic>
      <p:pic>
        <p:nvPicPr>
          <p:cNvPr id="10" name="Picture 9">
            <a:extLst>
              <a:ext uri="{FF2B5EF4-FFF2-40B4-BE49-F238E27FC236}">
                <a16:creationId xmlns:a16="http://schemas.microsoft.com/office/drawing/2014/main" id="{76C06BA8-BB05-C254-6A78-141DEC2A7B80}"/>
              </a:ext>
            </a:extLst>
          </p:cNvPr>
          <p:cNvPicPr>
            <a:picLocks noChangeAspect="1"/>
          </p:cNvPicPr>
          <p:nvPr/>
        </p:nvPicPr>
        <p:blipFill>
          <a:blip r:embed="rId5"/>
          <a:stretch>
            <a:fillRect/>
          </a:stretch>
        </p:blipFill>
        <p:spPr>
          <a:xfrm>
            <a:off x="6770602" y="3405200"/>
            <a:ext cx="3316116" cy="306380"/>
          </a:xfrm>
          <a:prstGeom prst="rect">
            <a:avLst/>
          </a:prstGeom>
        </p:spPr>
      </p:pic>
      <p:pic>
        <p:nvPicPr>
          <p:cNvPr id="11" name="Picture 10">
            <a:extLst>
              <a:ext uri="{FF2B5EF4-FFF2-40B4-BE49-F238E27FC236}">
                <a16:creationId xmlns:a16="http://schemas.microsoft.com/office/drawing/2014/main" id="{C39C3069-5724-879A-1A81-54B8193108A1}"/>
              </a:ext>
            </a:extLst>
          </p:cNvPr>
          <p:cNvPicPr>
            <a:picLocks noChangeAspect="1"/>
          </p:cNvPicPr>
          <p:nvPr/>
        </p:nvPicPr>
        <p:blipFill>
          <a:blip r:embed="rId6"/>
          <a:stretch>
            <a:fillRect/>
          </a:stretch>
        </p:blipFill>
        <p:spPr>
          <a:xfrm>
            <a:off x="6770602" y="4256285"/>
            <a:ext cx="2066925" cy="257175"/>
          </a:xfrm>
          <a:prstGeom prst="rect">
            <a:avLst/>
          </a:prstGeom>
        </p:spPr>
      </p:pic>
      <p:pic>
        <p:nvPicPr>
          <p:cNvPr id="12" name="Picture 11">
            <a:extLst>
              <a:ext uri="{FF2B5EF4-FFF2-40B4-BE49-F238E27FC236}">
                <a16:creationId xmlns:a16="http://schemas.microsoft.com/office/drawing/2014/main" id="{BEB273DB-5765-5111-AEA9-3B354A57BD46}"/>
              </a:ext>
            </a:extLst>
          </p:cNvPr>
          <p:cNvPicPr>
            <a:picLocks noChangeAspect="1"/>
          </p:cNvPicPr>
          <p:nvPr/>
        </p:nvPicPr>
        <p:blipFill>
          <a:blip r:embed="rId7"/>
          <a:stretch>
            <a:fillRect/>
          </a:stretch>
        </p:blipFill>
        <p:spPr>
          <a:xfrm>
            <a:off x="6711779" y="4458429"/>
            <a:ext cx="1685925" cy="276225"/>
          </a:xfrm>
          <a:prstGeom prst="rect">
            <a:avLst/>
          </a:prstGeom>
        </p:spPr>
      </p:pic>
      <p:pic>
        <p:nvPicPr>
          <p:cNvPr id="13" name="Picture 12">
            <a:extLst>
              <a:ext uri="{FF2B5EF4-FFF2-40B4-BE49-F238E27FC236}">
                <a16:creationId xmlns:a16="http://schemas.microsoft.com/office/drawing/2014/main" id="{9DB82C27-A554-806E-ECCC-A8FD7109FA52}"/>
              </a:ext>
            </a:extLst>
          </p:cNvPr>
          <p:cNvPicPr>
            <a:picLocks noChangeAspect="1"/>
          </p:cNvPicPr>
          <p:nvPr/>
        </p:nvPicPr>
        <p:blipFill>
          <a:blip r:embed="rId8"/>
          <a:stretch>
            <a:fillRect/>
          </a:stretch>
        </p:blipFill>
        <p:spPr>
          <a:xfrm>
            <a:off x="8937282" y="4292590"/>
            <a:ext cx="1800225" cy="257175"/>
          </a:xfrm>
          <a:prstGeom prst="rect">
            <a:avLst/>
          </a:prstGeom>
        </p:spPr>
      </p:pic>
      <p:pic>
        <p:nvPicPr>
          <p:cNvPr id="14" name="Picture 13">
            <a:extLst>
              <a:ext uri="{FF2B5EF4-FFF2-40B4-BE49-F238E27FC236}">
                <a16:creationId xmlns:a16="http://schemas.microsoft.com/office/drawing/2014/main" id="{7278B89D-70C1-6E66-551A-AD815574529A}"/>
              </a:ext>
            </a:extLst>
          </p:cNvPr>
          <p:cNvPicPr>
            <a:picLocks noChangeAspect="1"/>
          </p:cNvPicPr>
          <p:nvPr/>
        </p:nvPicPr>
        <p:blipFill>
          <a:blip r:embed="rId9"/>
          <a:stretch>
            <a:fillRect/>
          </a:stretch>
        </p:blipFill>
        <p:spPr>
          <a:xfrm>
            <a:off x="8937282" y="4513460"/>
            <a:ext cx="1428750" cy="276225"/>
          </a:xfrm>
          <a:prstGeom prst="rect">
            <a:avLst/>
          </a:prstGeom>
        </p:spPr>
      </p:pic>
      <p:pic>
        <p:nvPicPr>
          <p:cNvPr id="15" name="Picture 14">
            <a:extLst>
              <a:ext uri="{FF2B5EF4-FFF2-40B4-BE49-F238E27FC236}">
                <a16:creationId xmlns:a16="http://schemas.microsoft.com/office/drawing/2014/main" id="{F44BED18-506D-922E-2DA9-2CE2DD645938}"/>
              </a:ext>
            </a:extLst>
          </p:cNvPr>
          <p:cNvPicPr>
            <a:picLocks noChangeAspect="1"/>
          </p:cNvPicPr>
          <p:nvPr/>
        </p:nvPicPr>
        <p:blipFill>
          <a:blip r:embed="rId10"/>
          <a:stretch>
            <a:fillRect/>
          </a:stretch>
        </p:blipFill>
        <p:spPr>
          <a:xfrm>
            <a:off x="6770602" y="4738005"/>
            <a:ext cx="3886200" cy="285750"/>
          </a:xfrm>
          <a:prstGeom prst="rect">
            <a:avLst/>
          </a:prstGeom>
        </p:spPr>
      </p:pic>
      <p:pic>
        <p:nvPicPr>
          <p:cNvPr id="16" name="Picture 15">
            <a:extLst>
              <a:ext uri="{FF2B5EF4-FFF2-40B4-BE49-F238E27FC236}">
                <a16:creationId xmlns:a16="http://schemas.microsoft.com/office/drawing/2014/main" id="{1951BABF-DFBE-8447-4E53-25796B7AC87E}"/>
              </a:ext>
            </a:extLst>
          </p:cNvPr>
          <p:cNvPicPr>
            <a:picLocks noChangeAspect="1"/>
          </p:cNvPicPr>
          <p:nvPr/>
        </p:nvPicPr>
        <p:blipFill>
          <a:blip r:embed="rId11"/>
          <a:stretch>
            <a:fillRect/>
          </a:stretch>
        </p:blipFill>
        <p:spPr>
          <a:xfrm>
            <a:off x="6501012" y="5560145"/>
            <a:ext cx="4578693" cy="359113"/>
          </a:xfrm>
          <a:prstGeom prst="rect">
            <a:avLst/>
          </a:prstGeom>
        </p:spPr>
      </p:pic>
      <p:pic>
        <p:nvPicPr>
          <p:cNvPr id="17" name="Picture 16">
            <a:extLst>
              <a:ext uri="{FF2B5EF4-FFF2-40B4-BE49-F238E27FC236}">
                <a16:creationId xmlns:a16="http://schemas.microsoft.com/office/drawing/2014/main" id="{CAA78AD6-4CC1-C6CA-90DE-C3383086A114}"/>
              </a:ext>
            </a:extLst>
          </p:cNvPr>
          <p:cNvPicPr>
            <a:picLocks noChangeAspect="1"/>
          </p:cNvPicPr>
          <p:nvPr/>
        </p:nvPicPr>
        <p:blipFill>
          <a:blip r:embed="rId12"/>
          <a:stretch>
            <a:fillRect/>
          </a:stretch>
        </p:blipFill>
        <p:spPr>
          <a:xfrm>
            <a:off x="6501012" y="5917596"/>
            <a:ext cx="2209800" cy="266700"/>
          </a:xfrm>
          <a:prstGeom prst="rect">
            <a:avLst/>
          </a:prstGeom>
        </p:spPr>
      </p:pic>
      <p:pic>
        <p:nvPicPr>
          <p:cNvPr id="18" name="Picture 17">
            <a:extLst>
              <a:ext uri="{FF2B5EF4-FFF2-40B4-BE49-F238E27FC236}">
                <a16:creationId xmlns:a16="http://schemas.microsoft.com/office/drawing/2014/main" id="{7FEF03B4-D10E-E24A-931B-AE7627D4753F}"/>
              </a:ext>
            </a:extLst>
          </p:cNvPr>
          <p:cNvPicPr>
            <a:picLocks noChangeAspect="1"/>
          </p:cNvPicPr>
          <p:nvPr/>
        </p:nvPicPr>
        <p:blipFill>
          <a:blip r:embed="rId13"/>
          <a:stretch>
            <a:fillRect/>
          </a:stretch>
        </p:blipFill>
        <p:spPr>
          <a:xfrm>
            <a:off x="6501012" y="6176002"/>
            <a:ext cx="4737401" cy="443661"/>
          </a:xfrm>
          <a:prstGeom prst="rect">
            <a:avLst/>
          </a:prstGeom>
        </p:spPr>
      </p:pic>
      <p:pic>
        <p:nvPicPr>
          <p:cNvPr id="19" name="Picture 18">
            <a:extLst>
              <a:ext uri="{FF2B5EF4-FFF2-40B4-BE49-F238E27FC236}">
                <a16:creationId xmlns:a16="http://schemas.microsoft.com/office/drawing/2014/main" id="{4C7C4967-6ED3-9722-148D-C6C066549DCF}"/>
              </a:ext>
            </a:extLst>
          </p:cNvPr>
          <p:cNvPicPr>
            <a:picLocks noChangeAspect="1"/>
          </p:cNvPicPr>
          <p:nvPr/>
        </p:nvPicPr>
        <p:blipFill>
          <a:blip r:embed="rId14"/>
          <a:stretch>
            <a:fillRect/>
          </a:stretch>
        </p:blipFill>
        <p:spPr>
          <a:xfrm>
            <a:off x="6501012" y="5337047"/>
            <a:ext cx="5443127" cy="24612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Content Placeholder 21">
            <a:extLst>
              <a:ext uri="{FF2B5EF4-FFF2-40B4-BE49-F238E27FC236}">
                <a16:creationId xmlns:a16="http://schemas.microsoft.com/office/drawing/2014/main" id="{259D1E78-CA93-5D0D-51E3-D1C6BCA7750D}"/>
              </a:ext>
            </a:extLst>
          </p:cNvPr>
          <p:cNvSpPr txBox="1">
            <a:spLocks/>
          </p:cNvSpPr>
          <p:nvPr/>
        </p:nvSpPr>
        <p:spPr>
          <a:xfrm>
            <a:off x="838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Apply web scrapping to </a:t>
            </a:r>
            <a:r>
              <a:rPr lang="en-US" sz="2000" dirty="0" err="1"/>
              <a:t>webscrap</a:t>
            </a:r>
            <a:r>
              <a:rPr lang="en-US" sz="2000" dirty="0"/>
              <a:t> Falcon 9 launch records with </a:t>
            </a:r>
            <a:r>
              <a:rPr lang="en-US" sz="2000" dirty="0" err="1"/>
              <a:t>BeautifulSoup</a:t>
            </a:r>
            <a:r>
              <a:rPr lang="en-US" sz="2000" dirty="0"/>
              <a:t> </a:t>
            </a:r>
          </a:p>
          <a:p>
            <a:r>
              <a:rPr lang="en-US" sz="2000" dirty="0"/>
              <a:t>Parse the table and converted it into a pandas </a:t>
            </a:r>
            <a:r>
              <a:rPr lang="en-US" sz="2000" dirty="0" err="1"/>
              <a:t>dataframe</a:t>
            </a:r>
            <a:r>
              <a:rPr lang="en-US" sz="2000" dirty="0"/>
              <a:t>.</a:t>
            </a:r>
          </a:p>
          <a:p>
            <a:r>
              <a:rPr lang="en-US" sz="2000" dirty="0"/>
              <a:t>The link to the notebook is</a:t>
            </a:r>
          </a:p>
          <a:p>
            <a:pPr marL="457200" lvl="1" indent="0">
              <a:buFont typeface="Arial" panose="020B0604020202020204" pitchFamily="34" charset="0"/>
              <a:buNone/>
            </a:pPr>
            <a:r>
              <a:rPr lang="en-SG" sz="1600" dirty="0">
                <a:solidFill>
                  <a:srgbClr val="0070C0"/>
                </a:solidFill>
              </a:rPr>
              <a:t>https://github.com/JasmineThant/IBM-Data-Science-Capstone/blob/main/2.Data%20Collection%20with%20Web%20Scraping.ipynb</a:t>
            </a:r>
          </a:p>
        </p:txBody>
      </p:sp>
      <p:sp>
        <p:nvSpPr>
          <p:cNvPr id="7" name="Content Placeholder 3">
            <a:extLst>
              <a:ext uri="{FF2B5EF4-FFF2-40B4-BE49-F238E27FC236}">
                <a16:creationId xmlns:a16="http://schemas.microsoft.com/office/drawing/2014/main" id="{C4E38969-0692-16A7-8D3A-2BD04BFD6610}"/>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SG" sz="1600"/>
              <a:t>Get request data from page URL</a:t>
            </a:r>
          </a:p>
          <a:p>
            <a:pPr marL="514350" indent="-514350">
              <a:buFont typeface="+mj-lt"/>
              <a:buAutoNum type="arabicPeriod"/>
            </a:pPr>
            <a:endParaRPr lang="en-SG" sz="1600"/>
          </a:p>
          <a:p>
            <a:pPr marL="0" indent="0">
              <a:buFont typeface="Arial" panose="020B0604020202020204" pitchFamily="34" charset="0"/>
              <a:buNone/>
            </a:pPr>
            <a:endParaRPr lang="en-SG" sz="1600"/>
          </a:p>
          <a:p>
            <a:pPr marL="514350" indent="-514350">
              <a:buFont typeface="+mj-lt"/>
              <a:buAutoNum type="arabicPeriod" startAt="2"/>
            </a:pPr>
            <a:r>
              <a:rPr lang="en-SG" sz="1600"/>
              <a:t>Create a BeautifulSoup object and extract all columns name from HTML table header</a:t>
            </a:r>
          </a:p>
          <a:p>
            <a:pPr marL="514350" indent="-514350">
              <a:buFont typeface="+mj-lt"/>
              <a:buAutoNum type="arabicPeriod" startAt="2"/>
            </a:pPr>
            <a:endParaRPr lang="en-SG" sz="1600"/>
          </a:p>
          <a:p>
            <a:pPr marL="514350" indent="-514350">
              <a:buFont typeface="+mj-lt"/>
              <a:buAutoNum type="arabicPeriod" startAt="2"/>
            </a:pPr>
            <a:endParaRPr lang="en-SG" sz="1600"/>
          </a:p>
          <a:p>
            <a:pPr marL="514350" indent="-514350">
              <a:buFont typeface="+mj-lt"/>
              <a:buAutoNum type="arabicPeriod" startAt="2"/>
            </a:pPr>
            <a:endParaRPr lang="en-SG" sz="1600"/>
          </a:p>
          <a:p>
            <a:pPr marL="514350" indent="-514350">
              <a:buFont typeface="+mj-lt"/>
              <a:buAutoNum type="arabicPeriod" startAt="2"/>
            </a:pPr>
            <a:endParaRPr lang="en-SG" sz="1600"/>
          </a:p>
          <a:p>
            <a:pPr marL="514350" indent="-514350">
              <a:buFont typeface="+mj-lt"/>
              <a:buAutoNum type="arabicPeriod" startAt="2"/>
            </a:pPr>
            <a:r>
              <a:rPr lang="en-SG" sz="1600"/>
              <a:t>Create a dataframe by passing the launch HTML tables</a:t>
            </a:r>
            <a:endParaRPr lang="en-SG" sz="1600" dirty="0"/>
          </a:p>
        </p:txBody>
      </p:sp>
      <p:pic>
        <p:nvPicPr>
          <p:cNvPr id="8" name="Picture 7">
            <a:extLst>
              <a:ext uri="{FF2B5EF4-FFF2-40B4-BE49-F238E27FC236}">
                <a16:creationId xmlns:a16="http://schemas.microsoft.com/office/drawing/2014/main" id="{88FB9060-34E0-19E4-46A2-CCD6D8AB9013}"/>
              </a:ext>
            </a:extLst>
          </p:cNvPr>
          <p:cNvPicPr>
            <a:picLocks noChangeAspect="1"/>
          </p:cNvPicPr>
          <p:nvPr/>
        </p:nvPicPr>
        <p:blipFill rotWithShape="1">
          <a:blip r:embed="rId3"/>
          <a:srcRect t="1" r="40985" b="702"/>
          <a:stretch/>
        </p:blipFill>
        <p:spPr>
          <a:xfrm>
            <a:off x="6798404" y="2103333"/>
            <a:ext cx="3929191" cy="236452"/>
          </a:xfrm>
          <a:prstGeom prst="rect">
            <a:avLst/>
          </a:prstGeom>
        </p:spPr>
      </p:pic>
      <p:pic>
        <p:nvPicPr>
          <p:cNvPr id="9" name="Picture 8">
            <a:extLst>
              <a:ext uri="{FF2B5EF4-FFF2-40B4-BE49-F238E27FC236}">
                <a16:creationId xmlns:a16="http://schemas.microsoft.com/office/drawing/2014/main" id="{AD7114D6-6FDF-0E6E-901E-23DDE1D1E2BC}"/>
              </a:ext>
            </a:extLst>
          </p:cNvPr>
          <p:cNvPicPr>
            <a:picLocks noChangeAspect="1"/>
          </p:cNvPicPr>
          <p:nvPr/>
        </p:nvPicPr>
        <p:blipFill>
          <a:blip r:embed="rId4"/>
          <a:stretch>
            <a:fillRect/>
          </a:stretch>
        </p:blipFill>
        <p:spPr>
          <a:xfrm>
            <a:off x="6798404" y="2419952"/>
            <a:ext cx="2390775" cy="409575"/>
          </a:xfrm>
          <a:prstGeom prst="rect">
            <a:avLst/>
          </a:prstGeom>
        </p:spPr>
      </p:pic>
      <p:pic>
        <p:nvPicPr>
          <p:cNvPr id="10" name="Picture 9">
            <a:extLst>
              <a:ext uri="{FF2B5EF4-FFF2-40B4-BE49-F238E27FC236}">
                <a16:creationId xmlns:a16="http://schemas.microsoft.com/office/drawing/2014/main" id="{5C4DD535-BA1C-D67A-D9AF-40925B292C19}"/>
              </a:ext>
            </a:extLst>
          </p:cNvPr>
          <p:cNvPicPr>
            <a:picLocks noChangeAspect="1"/>
          </p:cNvPicPr>
          <p:nvPr/>
        </p:nvPicPr>
        <p:blipFill>
          <a:blip r:embed="rId5"/>
          <a:stretch>
            <a:fillRect/>
          </a:stretch>
        </p:blipFill>
        <p:spPr>
          <a:xfrm>
            <a:off x="6798404" y="3338513"/>
            <a:ext cx="3105150" cy="238125"/>
          </a:xfrm>
          <a:prstGeom prst="rect">
            <a:avLst/>
          </a:prstGeom>
        </p:spPr>
      </p:pic>
      <p:pic>
        <p:nvPicPr>
          <p:cNvPr id="12" name="Picture 11">
            <a:extLst>
              <a:ext uri="{FF2B5EF4-FFF2-40B4-BE49-F238E27FC236}">
                <a16:creationId xmlns:a16="http://schemas.microsoft.com/office/drawing/2014/main" id="{31FB6EED-6FDD-B56C-E9CC-572D068487FA}"/>
              </a:ext>
            </a:extLst>
          </p:cNvPr>
          <p:cNvPicPr>
            <a:picLocks noChangeAspect="1"/>
          </p:cNvPicPr>
          <p:nvPr/>
        </p:nvPicPr>
        <p:blipFill>
          <a:blip r:embed="rId6"/>
          <a:stretch>
            <a:fillRect/>
          </a:stretch>
        </p:blipFill>
        <p:spPr>
          <a:xfrm>
            <a:off x="6798404" y="3576638"/>
            <a:ext cx="2857500" cy="238125"/>
          </a:xfrm>
          <a:prstGeom prst="rect">
            <a:avLst/>
          </a:prstGeom>
        </p:spPr>
      </p:pic>
      <p:pic>
        <p:nvPicPr>
          <p:cNvPr id="13" name="Picture 12">
            <a:extLst>
              <a:ext uri="{FF2B5EF4-FFF2-40B4-BE49-F238E27FC236}">
                <a16:creationId xmlns:a16="http://schemas.microsoft.com/office/drawing/2014/main" id="{F46424C7-CC45-D3C0-A4A1-7202A311320D}"/>
              </a:ext>
            </a:extLst>
          </p:cNvPr>
          <p:cNvPicPr>
            <a:picLocks noChangeAspect="1"/>
          </p:cNvPicPr>
          <p:nvPr/>
        </p:nvPicPr>
        <p:blipFill>
          <a:blip r:embed="rId7"/>
          <a:stretch>
            <a:fillRect/>
          </a:stretch>
        </p:blipFill>
        <p:spPr>
          <a:xfrm>
            <a:off x="6798404" y="3820127"/>
            <a:ext cx="2800350" cy="190500"/>
          </a:xfrm>
          <a:prstGeom prst="rect">
            <a:avLst/>
          </a:prstGeom>
        </p:spPr>
      </p:pic>
      <p:pic>
        <p:nvPicPr>
          <p:cNvPr id="14" name="Picture 13">
            <a:extLst>
              <a:ext uri="{FF2B5EF4-FFF2-40B4-BE49-F238E27FC236}">
                <a16:creationId xmlns:a16="http://schemas.microsoft.com/office/drawing/2014/main" id="{973FC1A9-7F5A-2000-353A-187D6A1AE920}"/>
              </a:ext>
            </a:extLst>
          </p:cNvPr>
          <p:cNvPicPr>
            <a:picLocks noChangeAspect="1"/>
          </p:cNvPicPr>
          <p:nvPr/>
        </p:nvPicPr>
        <p:blipFill>
          <a:blip r:embed="rId8"/>
          <a:stretch>
            <a:fillRect/>
          </a:stretch>
        </p:blipFill>
        <p:spPr>
          <a:xfrm>
            <a:off x="6798404" y="4010627"/>
            <a:ext cx="3829050" cy="752475"/>
          </a:xfrm>
          <a:prstGeom prst="rect">
            <a:avLst/>
          </a:prstGeom>
        </p:spPr>
      </p:pic>
      <p:pic>
        <p:nvPicPr>
          <p:cNvPr id="15" name="Picture 14">
            <a:extLst>
              <a:ext uri="{FF2B5EF4-FFF2-40B4-BE49-F238E27FC236}">
                <a16:creationId xmlns:a16="http://schemas.microsoft.com/office/drawing/2014/main" id="{43C9E0ED-2D3C-9EDD-34C2-F4971CC47CCD}"/>
              </a:ext>
            </a:extLst>
          </p:cNvPr>
          <p:cNvPicPr>
            <a:picLocks noChangeAspect="1"/>
          </p:cNvPicPr>
          <p:nvPr/>
        </p:nvPicPr>
        <p:blipFill>
          <a:blip r:embed="rId9"/>
          <a:stretch>
            <a:fillRect/>
          </a:stretch>
        </p:blipFill>
        <p:spPr>
          <a:xfrm>
            <a:off x="6741254" y="5278372"/>
            <a:ext cx="3162300" cy="285750"/>
          </a:xfrm>
          <a:prstGeom prst="rect">
            <a:avLst/>
          </a:prstGeom>
        </p:spPr>
      </p:pic>
      <p:pic>
        <p:nvPicPr>
          <p:cNvPr id="16" name="Picture 15">
            <a:extLst>
              <a:ext uri="{FF2B5EF4-FFF2-40B4-BE49-F238E27FC236}">
                <a16:creationId xmlns:a16="http://schemas.microsoft.com/office/drawing/2014/main" id="{66908B84-8454-B85B-3DB8-A85DA5382F80}"/>
              </a:ext>
            </a:extLst>
          </p:cNvPr>
          <p:cNvPicPr>
            <a:picLocks noChangeAspect="1"/>
          </p:cNvPicPr>
          <p:nvPr/>
        </p:nvPicPr>
        <p:blipFill>
          <a:blip r:embed="rId10"/>
          <a:stretch>
            <a:fillRect/>
          </a:stretch>
        </p:blipFill>
        <p:spPr>
          <a:xfrm>
            <a:off x="6741254" y="5582982"/>
            <a:ext cx="2295525" cy="20955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167</TotalTime>
  <Words>2088</Words>
  <Application>Microsoft Office PowerPoint</Application>
  <PresentationFormat>Widescreen</PresentationFormat>
  <Paragraphs>243</Paragraphs>
  <Slides>46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(Body)</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Jasmine Thant Khin Sabal</cp:lastModifiedBy>
  <cp:revision>266</cp:revision>
  <dcterms:created xsi:type="dcterms:W3CDTF">2021-04-29T18:58:34Z</dcterms:created>
  <dcterms:modified xsi:type="dcterms:W3CDTF">2024-01-30T09:04:39Z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